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Lst>
  <p:notesMasterIdLst>
    <p:notesMasterId r:id="rId89"/>
  </p:notesMasterIdLst>
  <p:handoutMasterIdLst>
    <p:handoutMasterId r:id="rId90"/>
  </p:handoutMasterIdLst>
  <p:sldIdLst>
    <p:sldId id="359" r:id="rId5"/>
    <p:sldId id="433" r:id="rId6"/>
    <p:sldId id="487" r:id="rId7"/>
    <p:sldId id="590" r:id="rId8"/>
    <p:sldId id="591" r:id="rId9"/>
    <p:sldId id="592" r:id="rId10"/>
    <p:sldId id="593" r:id="rId11"/>
    <p:sldId id="594" r:id="rId12"/>
    <p:sldId id="605" r:id="rId13"/>
    <p:sldId id="606" r:id="rId14"/>
    <p:sldId id="595" r:id="rId15"/>
    <p:sldId id="596" r:id="rId16"/>
    <p:sldId id="597" r:id="rId17"/>
    <p:sldId id="598" r:id="rId18"/>
    <p:sldId id="599" r:id="rId19"/>
    <p:sldId id="600" r:id="rId20"/>
    <p:sldId id="601" r:id="rId21"/>
    <p:sldId id="529" r:id="rId22"/>
    <p:sldId id="602" r:id="rId23"/>
    <p:sldId id="607" r:id="rId24"/>
    <p:sldId id="603" r:id="rId25"/>
    <p:sldId id="582" r:id="rId26"/>
    <p:sldId id="608" r:id="rId27"/>
    <p:sldId id="609" r:id="rId28"/>
    <p:sldId id="610" r:id="rId29"/>
    <p:sldId id="611" r:id="rId30"/>
    <p:sldId id="612" r:id="rId31"/>
    <p:sldId id="613" r:id="rId32"/>
    <p:sldId id="639" r:id="rId33"/>
    <p:sldId id="640" r:id="rId34"/>
    <p:sldId id="614" r:id="rId35"/>
    <p:sldId id="615" r:id="rId36"/>
    <p:sldId id="616" r:id="rId37"/>
    <p:sldId id="617" r:id="rId38"/>
    <p:sldId id="642" r:id="rId39"/>
    <p:sldId id="619" r:id="rId40"/>
    <p:sldId id="643" r:id="rId41"/>
    <p:sldId id="618" r:id="rId42"/>
    <p:sldId id="621" r:id="rId43"/>
    <p:sldId id="622" r:id="rId44"/>
    <p:sldId id="623" r:id="rId45"/>
    <p:sldId id="644" r:id="rId46"/>
    <p:sldId id="624" r:id="rId47"/>
    <p:sldId id="641" r:id="rId48"/>
    <p:sldId id="627" r:id="rId49"/>
    <p:sldId id="628" r:id="rId50"/>
    <p:sldId id="629" r:id="rId51"/>
    <p:sldId id="645" r:id="rId52"/>
    <p:sldId id="630" r:id="rId53"/>
    <p:sldId id="632" r:id="rId54"/>
    <p:sldId id="633" r:id="rId55"/>
    <p:sldId id="634" r:id="rId56"/>
    <p:sldId id="635" r:id="rId57"/>
    <p:sldId id="636" r:id="rId58"/>
    <p:sldId id="648" r:id="rId59"/>
    <p:sldId id="647" r:id="rId60"/>
    <p:sldId id="646" r:id="rId61"/>
    <p:sldId id="637" r:id="rId62"/>
    <p:sldId id="638" r:id="rId63"/>
    <p:sldId id="649" r:id="rId64"/>
    <p:sldId id="650" r:id="rId65"/>
    <p:sldId id="651" r:id="rId66"/>
    <p:sldId id="664" r:id="rId67"/>
    <p:sldId id="665" r:id="rId68"/>
    <p:sldId id="652" r:id="rId69"/>
    <p:sldId id="653" r:id="rId70"/>
    <p:sldId id="654" r:id="rId71"/>
    <p:sldId id="655" r:id="rId72"/>
    <p:sldId id="656" r:id="rId73"/>
    <p:sldId id="668" r:id="rId74"/>
    <p:sldId id="666" r:id="rId75"/>
    <p:sldId id="658" r:id="rId76"/>
    <p:sldId id="659" r:id="rId77"/>
    <p:sldId id="660" r:id="rId78"/>
    <p:sldId id="661" r:id="rId79"/>
    <p:sldId id="667" r:id="rId80"/>
    <p:sldId id="662" r:id="rId81"/>
    <p:sldId id="663" r:id="rId82"/>
    <p:sldId id="670" r:id="rId83"/>
    <p:sldId id="669" r:id="rId84"/>
    <p:sldId id="587" r:id="rId85"/>
    <p:sldId id="588" r:id="rId86"/>
    <p:sldId id="432" r:id="rId87"/>
    <p:sldId id="671" r:id="rId88"/>
  </p:sldIdLst>
  <p:sldSz cx="9144000" cy="5715000" type="screen16x10"/>
  <p:notesSz cx="6858000" cy="9144000"/>
  <p:custDataLst>
    <p:tags r:id="rId9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5465">
          <p15:clr>
            <a:srgbClr val="A4A3A4"/>
          </p15:clr>
        </p15:guide>
        <p15:guide id="3" pos="4241">
          <p15:clr>
            <a:srgbClr val="A4A3A4"/>
          </p15:clr>
        </p15:guide>
        <p15:guide id="4" pos="46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1" name="Autor" initials="A" lastIdx="0"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4C8AC8"/>
    <a:srgbClr val="CBDDEF"/>
    <a:srgbClr val="E7EFF7"/>
    <a:srgbClr val="0096D3"/>
    <a:srgbClr val="0C94B7"/>
    <a:srgbClr val="41B4CE"/>
    <a:srgbClr val="73BAD1"/>
    <a:srgbClr val="65B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45" autoAdjust="0"/>
    <p:restoredTop sz="96911" autoAdjust="0"/>
  </p:normalViewPr>
  <p:slideViewPr>
    <p:cSldViewPr snapToGrid="0" showGuides="1">
      <p:cViewPr>
        <p:scale>
          <a:sx n="134" d="100"/>
          <a:sy n="134" d="100"/>
        </p:scale>
        <p:origin x="1304" y="1000"/>
      </p:cViewPr>
      <p:guideLst>
        <p:guide orient="horz" pos="1800"/>
        <p:guide pos="5465"/>
        <p:guide pos="4241"/>
        <p:guide pos="4695"/>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4" d="100"/>
          <a:sy n="94" d="100"/>
        </p:scale>
        <p:origin x="274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41.emf"/><Relationship Id="rId1" Type="http://schemas.openxmlformats.org/officeDocument/2006/relationships/image" Target="../media/image40.emf"/><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5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 Id="rId4"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53.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image" Target="../media/image7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4" Type="http://schemas.openxmlformats.org/officeDocument/2006/relationships/image" Target="../media/image8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73.emf"/><Relationship Id="rId1" Type="http://schemas.openxmlformats.org/officeDocument/2006/relationships/image" Target="../media/image53.emf"/><Relationship Id="rId4" Type="http://schemas.openxmlformats.org/officeDocument/2006/relationships/image" Target="../media/image83.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image" Target="../media/image85.emf"/><Relationship Id="rId4" Type="http://schemas.openxmlformats.org/officeDocument/2006/relationships/image" Target="../media/image7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image" Target="../media/image85.emf"/><Relationship Id="rId5" Type="http://schemas.openxmlformats.org/officeDocument/2006/relationships/image" Target="../media/image89.emf"/><Relationship Id="rId4" Type="http://schemas.openxmlformats.org/officeDocument/2006/relationships/image" Target="../media/image7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91.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95.emf"/><Relationship Id="rId2" Type="http://schemas.openxmlformats.org/officeDocument/2006/relationships/image" Target="../media/image93.wmf"/><Relationship Id="rId1" Type="http://schemas.openxmlformats.org/officeDocument/2006/relationships/image" Target="../media/image85.emf"/><Relationship Id="rId6" Type="http://schemas.openxmlformats.org/officeDocument/2006/relationships/image" Target="../media/image94.emf"/><Relationship Id="rId5" Type="http://schemas.openxmlformats.org/officeDocument/2006/relationships/image" Target="../media/image89.emf"/><Relationship Id="rId4" Type="http://schemas.openxmlformats.org/officeDocument/2006/relationships/image" Target="../media/image76.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96.emf"/><Relationship Id="rId4" Type="http://schemas.openxmlformats.org/officeDocument/2006/relationships/image" Target="../media/image99.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image" Target="../media/image100.emf"/><Relationship Id="rId4" Type="http://schemas.openxmlformats.org/officeDocument/2006/relationships/image" Target="../media/image86.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image" Target="../media/image10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11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sz="1000" dirty="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8817FD-8155-4502-AF78-DBC2EA4B168F}" type="datetimeFigureOut">
              <a:rPr lang="de-AT" sz="1000" smtClean="0">
                <a:latin typeface="Verdana" pitchFamily="34" charset="0"/>
                <a:ea typeface="Verdana" pitchFamily="34" charset="0"/>
                <a:cs typeface="Verdana" pitchFamily="34" charset="0"/>
              </a:rPr>
              <a:t>16.02.18</a:t>
            </a:fld>
            <a:endParaRPr lang="de-AT" sz="1000" dirty="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sz="1000" dirty="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7F6F62-1C91-45E7-BAED-FBFBF67C82BC}" type="slidenum">
              <a:rPr lang="de-AT" sz="1000" smtClean="0">
                <a:latin typeface="Verdana" pitchFamily="34" charset="0"/>
                <a:ea typeface="Verdana" pitchFamily="34" charset="0"/>
                <a:cs typeface="Verdana" pitchFamily="34" charset="0"/>
              </a:rPr>
              <a:t>‹#›</a:t>
            </a:fld>
            <a:endParaRPr lang="de-AT"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de-AT"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de-AT" smtClean="0"/>
              <a:pPr/>
              <a:t>16.02.18</a:t>
            </a:fld>
            <a:endParaRPr lang="de-AT" dirty="0"/>
          </a:p>
        </p:txBody>
      </p:sp>
      <p:sp>
        <p:nvSpPr>
          <p:cNvPr id="4" name="Folienbildplatzhalt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dirty="0"/>
              <a:t>Textmasterformat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de-AT"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de-AT" smtClean="0"/>
              <a:pPr/>
              <a:t>‹#›</a:t>
            </a:fld>
            <a:endParaRPr lang="de-AT" dirty="0"/>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1</a:t>
            </a:fld>
            <a:endParaRPr lang="de-AT" dirty="0"/>
          </a:p>
        </p:txBody>
      </p:sp>
    </p:spTree>
    <p:extLst>
      <p:ext uri="{BB962C8B-B14F-4D97-AF65-F5344CB8AC3E}">
        <p14:creationId xmlns:p14="http://schemas.microsoft.com/office/powerpoint/2010/main" val="247708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17 August 2009</a:t>
            </a:r>
            <a:endParaRPr lang="de-DE" dirty="0">
              <a:solidFill>
                <a:srgbClr val="000000"/>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srgbClr val="000000"/>
                </a:solidFill>
              </a:rPr>
              <a:pPr>
                <a:defRPr/>
              </a:pPr>
              <a:t>12</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Jan Recker</a:t>
            </a:r>
            <a:endParaRPr lang="de-DE" dirty="0">
              <a:solidFill>
                <a:srgbClr val="000000"/>
              </a:solidFill>
            </a:endParaRP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316709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E4DB9-1C8F-4F14-ADF4-35C50C53B268}" type="slidenum">
              <a:rPr lang="en-US">
                <a:solidFill>
                  <a:srgbClr val="000000"/>
                </a:solidFill>
              </a:rPr>
              <a:pPr>
                <a:defRPr/>
              </a:pPr>
              <a:t>13</a:t>
            </a:fld>
            <a:endParaRPr lang="en-US">
              <a:solidFill>
                <a:srgbClr val="000000"/>
              </a:solidFill>
            </a:endParaRPr>
          </a:p>
        </p:txBody>
      </p:sp>
      <p:sp>
        <p:nvSpPr>
          <p:cNvPr id="1090562" name="Rectangle 2"/>
          <p:cNvSpPr>
            <a:spLocks noGrp="1" noRot="1" noChangeAspect="1" noChangeArrowheads="1" noTextEdit="1"/>
          </p:cNvSpPr>
          <p:nvPr>
            <p:ph type="sldImg"/>
          </p:nvPr>
        </p:nvSpPr>
        <p:spPr>
          <a:xfrm>
            <a:off x="481013" y="766763"/>
            <a:ext cx="6138862" cy="3838575"/>
          </a:xfrm>
          <a:prstGeom prst="rect">
            <a:avLst/>
          </a:prstGeom>
          <a:ln/>
        </p:spPr>
      </p:sp>
      <p:sp>
        <p:nvSpPr>
          <p:cNvPr id="1090563" name="Rectangle 3"/>
          <p:cNvSpPr>
            <a:spLocks noGrp="1" noChangeArrowheads="1"/>
          </p:cNvSpPr>
          <p:nvPr>
            <p:ph type="body" idx="1"/>
          </p:nvPr>
        </p:nvSpPr>
        <p:spPr>
          <a:xfrm>
            <a:off x="711200" y="4862513"/>
            <a:ext cx="5676900" cy="4605337"/>
          </a:xfrm>
          <a:prstGeom prst="rect">
            <a:avLst/>
          </a:prstGeom>
          <a:noFill/>
          <a:ln/>
        </p:spPr>
        <p:txBody>
          <a:bodyPr/>
          <a:lstStyle/>
          <a:p>
            <a:pPr>
              <a:buSzPct val="155000"/>
            </a:pPr>
            <a:endParaRPr lang="en-AU" dirty="0">
              <a:sym typeface="Wingdings" pitchFamily="2" charset="2"/>
            </a:endParaRPr>
          </a:p>
        </p:txBody>
      </p:sp>
    </p:spTree>
    <p:extLst>
      <p:ext uri="{BB962C8B-B14F-4D97-AF65-F5344CB8AC3E}">
        <p14:creationId xmlns:p14="http://schemas.microsoft.com/office/powerpoint/2010/main" val="707208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17 August 2009</a:t>
            </a:r>
            <a:endParaRPr lang="de-DE" dirty="0">
              <a:solidFill>
                <a:srgbClr val="000000"/>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srgbClr val="000000"/>
                </a:solidFill>
              </a:rPr>
              <a:pPr>
                <a:defRPr/>
              </a:pPr>
              <a:t>14</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Jan Recker</a:t>
            </a:r>
            <a:endParaRPr lang="de-DE" dirty="0">
              <a:solidFill>
                <a:srgbClr val="000000"/>
              </a:solidFill>
            </a:endParaRP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45572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15</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258500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16</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4229419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75FBE6-A5E5-4129-B773-A57E4A37EA48}" type="slidenum">
              <a:rPr lang="en-AU" smtClean="0">
                <a:solidFill>
                  <a:prstClr val="black"/>
                </a:solidFill>
              </a:rPr>
              <a:pPr/>
              <a:t>19</a:t>
            </a:fld>
            <a:endParaRPr lang="en-AU">
              <a:solidFill>
                <a:prstClr val="black"/>
              </a:solidFill>
            </a:endParaRPr>
          </a:p>
        </p:txBody>
      </p:sp>
    </p:spTree>
    <p:extLst>
      <p:ext uri="{BB962C8B-B14F-4D97-AF65-F5344CB8AC3E}">
        <p14:creationId xmlns:p14="http://schemas.microsoft.com/office/powerpoint/2010/main" val="143400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21</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1826004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22</a:t>
            </a:fld>
            <a:endParaRPr lang="de-AT" dirty="0"/>
          </a:p>
        </p:txBody>
      </p:sp>
    </p:spTree>
    <p:extLst>
      <p:ext uri="{BB962C8B-B14F-4D97-AF65-F5344CB8AC3E}">
        <p14:creationId xmlns:p14="http://schemas.microsoft.com/office/powerpoint/2010/main" val="3038971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srgbClr val="000000"/>
                </a:solidFill>
              </a:rPr>
              <a:pPr/>
              <a:t>23</a:t>
            </a:fld>
            <a:endParaRPr lang="en-US">
              <a:solidFill>
                <a:srgbClr val="000000"/>
              </a:solidFill>
            </a:endParaRPr>
          </a:p>
        </p:txBody>
      </p:sp>
      <p:sp>
        <p:nvSpPr>
          <p:cNvPr id="1545218" name="Rectangle 2"/>
          <p:cNvSpPr>
            <a:spLocks noGrp="1" noRot="1" noChangeAspect="1" noChangeArrowheads="1" noTextEdit="1"/>
          </p:cNvSpPr>
          <p:nvPr>
            <p:ph type="sldImg"/>
          </p:nvPr>
        </p:nvSpPr>
        <p:spPr>
          <a:ln/>
        </p:spPr>
      </p:sp>
      <p:sp>
        <p:nvSpPr>
          <p:cNvPr id="1545219"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1523494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303187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763520">
              <a:defRPr sz="2400">
                <a:solidFill>
                  <a:schemeClr val="tx1"/>
                </a:solidFill>
                <a:latin typeface="Times New Roman" pitchFamily="18" charset="0"/>
                <a:ea typeface="ＭＳ Ｐゴシック" pitchFamily="34" charset="-128"/>
              </a:defRPr>
            </a:lvl1pPr>
            <a:lvl2pPr marL="742883" indent="-285725" defTabSz="763520">
              <a:defRPr sz="2400">
                <a:solidFill>
                  <a:schemeClr val="tx1"/>
                </a:solidFill>
                <a:latin typeface="Times New Roman" pitchFamily="18" charset="0"/>
                <a:ea typeface="ＭＳ Ｐゴシック" pitchFamily="34" charset="-128"/>
              </a:defRPr>
            </a:lvl2pPr>
            <a:lvl3pPr marL="1142898" indent="-228580" defTabSz="763520">
              <a:defRPr sz="2400">
                <a:solidFill>
                  <a:schemeClr val="tx1"/>
                </a:solidFill>
                <a:latin typeface="Times New Roman" pitchFamily="18" charset="0"/>
                <a:ea typeface="ＭＳ Ｐゴシック" pitchFamily="34" charset="-128"/>
              </a:defRPr>
            </a:lvl3pPr>
            <a:lvl4pPr marL="1600057" indent="-228580" defTabSz="763520">
              <a:defRPr sz="2400">
                <a:solidFill>
                  <a:schemeClr val="tx1"/>
                </a:solidFill>
                <a:latin typeface="Times New Roman" pitchFamily="18" charset="0"/>
                <a:ea typeface="ＭＳ Ｐゴシック" pitchFamily="34" charset="-128"/>
              </a:defRPr>
            </a:lvl4pPr>
            <a:lvl5pPr marL="2057217" indent="-228580" defTabSz="763520">
              <a:defRPr sz="2400">
                <a:solidFill>
                  <a:schemeClr val="tx1"/>
                </a:solidFill>
                <a:latin typeface="Times New Roman" pitchFamily="18" charset="0"/>
                <a:ea typeface="ＭＳ Ｐゴシック" pitchFamily="34" charset="-128"/>
              </a:defRPr>
            </a:lvl5pPr>
            <a:lvl6pPr marL="2514376"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536"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694"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854"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2B77F43-60BE-4E2C-9ECA-774DC50CDAB7}" type="slidenum">
              <a:rPr lang="en-US" sz="1000"/>
              <a:pPr/>
              <a:t>2</a:t>
            </a:fld>
            <a:endParaRPr lang="en-US" sz="1000"/>
          </a:p>
        </p:txBody>
      </p:sp>
      <p:sp>
        <p:nvSpPr>
          <p:cNvPr id="93187" name="Rectangle 2"/>
          <p:cNvSpPr>
            <a:spLocks noGrp="1" noRot="1" noChangeAspect="1" noChangeArrowheads="1" noTextEdit="1"/>
          </p:cNvSpPr>
          <p:nvPr>
            <p:ph type="sldImg"/>
          </p:nvPr>
        </p:nvSpPr>
        <p:spPr bwMode="auto">
          <a:xfrm>
            <a:off x="479425" y="768350"/>
            <a:ext cx="6138863" cy="38385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93188" name="Rectangle 3"/>
          <p:cNvSpPr>
            <a:spLocks noGrp="1" noChangeArrowheads="1"/>
          </p:cNvSpPr>
          <p:nvPr>
            <p:ph type="body" idx="1"/>
          </p:nvPr>
        </p:nvSpPr>
        <p:spPr bwMode="auto">
          <a:xfrm>
            <a:off x="709614" y="4862513"/>
            <a:ext cx="5680075" cy="46037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AU" dirty="0"/>
          </a:p>
        </p:txBody>
      </p:sp>
    </p:spTree>
    <p:extLst>
      <p:ext uri="{BB962C8B-B14F-4D97-AF65-F5344CB8AC3E}">
        <p14:creationId xmlns:p14="http://schemas.microsoft.com/office/powerpoint/2010/main" val="2294225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DB155F7-3DFF-4892-B74F-30FB6AE8C28E}" type="slidenum">
              <a:rPr lang="en-US">
                <a:solidFill>
                  <a:srgbClr val="000000"/>
                </a:solidFill>
              </a:rPr>
              <a:pPr/>
              <a:t>25</a:t>
            </a:fld>
            <a:endParaRPr lang="en-US">
              <a:solidFill>
                <a:srgbClr val="000000"/>
              </a:solidFill>
            </a:endParaRPr>
          </a:p>
        </p:txBody>
      </p:sp>
      <p:sp>
        <p:nvSpPr>
          <p:cNvPr id="1542146" name="Rectangle 2"/>
          <p:cNvSpPr>
            <a:spLocks noGrp="1" noRot="1" noChangeAspect="1" noChangeArrowheads="1" noTextEdit="1"/>
          </p:cNvSpPr>
          <p:nvPr>
            <p:ph type="sldImg"/>
          </p:nvPr>
        </p:nvSpPr>
        <p:spPr>
          <a:xfrm>
            <a:off x="481013" y="768350"/>
            <a:ext cx="6137275" cy="3836988"/>
          </a:xfrm>
          <a:prstGeom prst="rect">
            <a:avLst/>
          </a:prstGeom>
          <a:ln/>
        </p:spPr>
      </p:sp>
      <p:sp>
        <p:nvSpPr>
          <p:cNvPr id="1542147"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3385640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39DE85D-E9C2-4B16-A619-8B2BC90453E0}" type="slidenum">
              <a:rPr lang="en-US">
                <a:solidFill>
                  <a:srgbClr val="000000"/>
                </a:solidFill>
              </a:rPr>
              <a:pPr/>
              <a:t>26</a:t>
            </a:fld>
            <a:endParaRPr lang="en-US">
              <a:solidFill>
                <a:srgbClr val="000000"/>
              </a:solidFill>
            </a:endParaRPr>
          </a:p>
        </p:txBody>
      </p:sp>
      <p:sp>
        <p:nvSpPr>
          <p:cNvPr id="1543170" name="Rectangle 2"/>
          <p:cNvSpPr>
            <a:spLocks noGrp="1" noRot="1" noChangeAspect="1" noChangeArrowheads="1" noTextEdit="1"/>
          </p:cNvSpPr>
          <p:nvPr>
            <p:ph type="sldImg"/>
          </p:nvPr>
        </p:nvSpPr>
        <p:spPr>
          <a:xfrm>
            <a:off x="481013" y="768350"/>
            <a:ext cx="6137275" cy="3836988"/>
          </a:xfrm>
          <a:prstGeom prst="rect">
            <a:avLst/>
          </a:prstGeom>
          <a:ln/>
        </p:spPr>
      </p:sp>
      <p:sp>
        <p:nvSpPr>
          <p:cNvPr id="1543171"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1367042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243A262-2157-4782-B4F9-78452792ECA3}" type="slidenum">
              <a:rPr lang="en-US">
                <a:solidFill>
                  <a:srgbClr val="000000"/>
                </a:solidFill>
              </a:rPr>
              <a:pPr/>
              <a:t>27</a:t>
            </a:fld>
            <a:endParaRPr lang="en-US">
              <a:solidFill>
                <a:srgbClr val="000000"/>
              </a:solidFill>
            </a:endParaRPr>
          </a:p>
        </p:txBody>
      </p:sp>
      <p:sp>
        <p:nvSpPr>
          <p:cNvPr id="1616898" name="Rectangle 2"/>
          <p:cNvSpPr>
            <a:spLocks noGrp="1" noRot="1" noChangeAspect="1" noChangeArrowheads="1" noTextEdit="1"/>
          </p:cNvSpPr>
          <p:nvPr>
            <p:ph type="sldImg"/>
          </p:nvPr>
        </p:nvSpPr>
        <p:spPr>
          <a:xfrm>
            <a:off x="779463" y="720725"/>
            <a:ext cx="5756275" cy="3598863"/>
          </a:xfrm>
          <a:prstGeom prst="rect">
            <a:avLst/>
          </a:prstGeom>
          <a:ln/>
        </p:spPr>
      </p:sp>
      <p:sp>
        <p:nvSpPr>
          <p:cNvPr id="1616899" name="Rectangle 3"/>
          <p:cNvSpPr>
            <a:spLocks noGrp="1" noChangeArrowheads="1"/>
          </p:cNvSpPr>
          <p:nvPr>
            <p:ph type="body" idx="1"/>
          </p:nvPr>
        </p:nvSpPr>
        <p:spPr>
          <a:xfrm>
            <a:off x="731194" y="4560088"/>
            <a:ext cx="5852814" cy="4320317"/>
          </a:xfrm>
          <a:prstGeom prst="rect">
            <a:avLst/>
          </a:prstGeom>
        </p:spPr>
        <p:txBody>
          <a:bodyPr/>
          <a:lstStyle/>
          <a:p>
            <a:endParaRPr lang="en-AU" dirty="0"/>
          </a:p>
        </p:txBody>
      </p:sp>
    </p:spTree>
    <p:extLst>
      <p:ext uri="{BB962C8B-B14F-4D97-AF65-F5344CB8AC3E}">
        <p14:creationId xmlns:p14="http://schemas.microsoft.com/office/powerpoint/2010/main" val="81774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srgbClr val="000000"/>
                </a:solidFill>
              </a:rPr>
              <a:pPr/>
              <a:t>29</a:t>
            </a:fld>
            <a:endParaRPr lang="en-AU">
              <a:solidFill>
                <a:srgbClr val="000000"/>
              </a:solidFill>
            </a:endParaRPr>
          </a:p>
        </p:txBody>
      </p:sp>
    </p:spTree>
    <p:extLst>
      <p:ext uri="{BB962C8B-B14F-4D97-AF65-F5344CB8AC3E}">
        <p14:creationId xmlns:p14="http://schemas.microsoft.com/office/powerpoint/2010/main" val="2591895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30</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1281410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CF4A0DE-B0BE-4C92-BA91-927F24B18080}" type="slidenum">
              <a:rPr lang="en-US">
                <a:solidFill>
                  <a:srgbClr val="000000"/>
                </a:solidFill>
              </a:rPr>
              <a:pPr/>
              <a:t>31</a:t>
            </a:fld>
            <a:endParaRPr lang="en-US">
              <a:solidFill>
                <a:srgbClr val="000000"/>
              </a:solidFill>
            </a:endParaRPr>
          </a:p>
        </p:txBody>
      </p:sp>
      <p:sp>
        <p:nvSpPr>
          <p:cNvPr id="1614850" name="Rectangle 2"/>
          <p:cNvSpPr>
            <a:spLocks noGrp="1" noRot="1" noChangeAspect="1" noChangeArrowheads="1" noTextEdit="1"/>
          </p:cNvSpPr>
          <p:nvPr>
            <p:ph type="sldImg"/>
          </p:nvPr>
        </p:nvSpPr>
        <p:spPr>
          <a:xfrm>
            <a:off x="481013" y="768350"/>
            <a:ext cx="6137275" cy="3836988"/>
          </a:xfrm>
          <a:prstGeom prst="rect">
            <a:avLst/>
          </a:prstGeom>
          <a:ln/>
        </p:spPr>
      </p:sp>
      <p:sp>
        <p:nvSpPr>
          <p:cNvPr id="1614851"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784865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243A262-2157-4782-B4F9-78452792ECA3}" type="slidenum">
              <a:rPr lang="en-US">
                <a:solidFill>
                  <a:srgbClr val="000000"/>
                </a:solidFill>
              </a:rPr>
              <a:pPr/>
              <a:t>32</a:t>
            </a:fld>
            <a:endParaRPr lang="en-US">
              <a:solidFill>
                <a:srgbClr val="000000"/>
              </a:solidFill>
            </a:endParaRPr>
          </a:p>
        </p:txBody>
      </p:sp>
      <p:sp>
        <p:nvSpPr>
          <p:cNvPr id="1616898" name="Rectangle 2"/>
          <p:cNvSpPr>
            <a:spLocks noGrp="1" noRot="1" noChangeAspect="1" noChangeArrowheads="1" noTextEdit="1"/>
          </p:cNvSpPr>
          <p:nvPr>
            <p:ph type="sldImg"/>
          </p:nvPr>
        </p:nvSpPr>
        <p:spPr>
          <a:xfrm>
            <a:off x="779463" y="720725"/>
            <a:ext cx="5756275" cy="3598863"/>
          </a:xfrm>
          <a:prstGeom prst="rect">
            <a:avLst/>
          </a:prstGeom>
          <a:ln/>
        </p:spPr>
      </p:sp>
      <p:sp>
        <p:nvSpPr>
          <p:cNvPr id="1616899" name="Rectangle 3"/>
          <p:cNvSpPr>
            <a:spLocks noGrp="1" noChangeArrowheads="1"/>
          </p:cNvSpPr>
          <p:nvPr>
            <p:ph type="body" idx="1"/>
          </p:nvPr>
        </p:nvSpPr>
        <p:spPr>
          <a:xfrm>
            <a:off x="731194" y="4560088"/>
            <a:ext cx="5852814" cy="4320317"/>
          </a:xfrm>
          <a:prstGeom prst="rect">
            <a:avLst/>
          </a:prstGeom>
        </p:spPr>
        <p:txBody>
          <a:bodyPr/>
          <a:lstStyle/>
          <a:p>
            <a:endParaRPr lang="en-AU" dirty="0"/>
          </a:p>
        </p:txBody>
      </p:sp>
    </p:spTree>
    <p:extLst>
      <p:ext uri="{BB962C8B-B14F-4D97-AF65-F5344CB8AC3E}">
        <p14:creationId xmlns:p14="http://schemas.microsoft.com/office/powerpoint/2010/main" val="1031615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srgbClr val="000000"/>
                </a:solidFill>
              </a:rPr>
              <a:pPr/>
              <a:t>33</a:t>
            </a:fld>
            <a:endParaRPr lang="en-US">
              <a:solidFill>
                <a:srgbClr val="000000"/>
              </a:solidFill>
            </a:endParaRPr>
          </a:p>
        </p:txBody>
      </p:sp>
      <p:sp>
        <p:nvSpPr>
          <p:cNvPr id="1545218" name="Rectangle 2"/>
          <p:cNvSpPr>
            <a:spLocks noGrp="1" noRot="1" noChangeAspect="1" noChangeArrowheads="1" noTextEdit="1"/>
          </p:cNvSpPr>
          <p:nvPr>
            <p:ph type="sldImg"/>
          </p:nvPr>
        </p:nvSpPr>
        <p:spPr>
          <a:ln/>
        </p:spPr>
      </p:sp>
      <p:sp>
        <p:nvSpPr>
          <p:cNvPr id="1545219"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2668259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B499C86-5E96-4DB1-816E-22A46B65C962}" type="slidenum">
              <a:rPr lang="en-US">
                <a:solidFill>
                  <a:srgbClr val="000000"/>
                </a:solidFill>
              </a:rPr>
              <a:pPr/>
              <a:t>34</a:t>
            </a:fld>
            <a:endParaRPr lang="en-US">
              <a:solidFill>
                <a:srgbClr val="000000"/>
              </a:solidFill>
            </a:endParaRPr>
          </a:p>
        </p:txBody>
      </p:sp>
      <p:sp>
        <p:nvSpPr>
          <p:cNvPr id="1549314" name="Rectangle 2"/>
          <p:cNvSpPr>
            <a:spLocks noGrp="1" noRot="1" noChangeAspect="1" noChangeArrowheads="1" noTextEdit="1"/>
          </p:cNvSpPr>
          <p:nvPr>
            <p:ph type="sldImg"/>
          </p:nvPr>
        </p:nvSpPr>
        <p:spPr>
          <a:xfrm>
            <a:off x="481013" y="768350"/>
            <a:ext cx="6137275" cy="3836988"/>
          </a:xfrm>
          <a:prstGeom prst="rect">
            <a:avLst/>
          </a:prstGeom>
          <a:ln/>
        </p:spPr>
      </p:sp>
      <p:sp>
        <p:nvSpPr>
          <p:cNvPr id="1549315"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2829623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A76EAC2-823C-409C-8160-D3C56D5D7745}" type="slidenum">
              <a:rPr lang="en-US">
                <a:solidFill>
                  <a:srgbClr val="000000"/>
                </a:solidFill>
              </a:rPr>
              <a:pPr/>
              <a:t>35</a:t>
            </a:fld>
            <a:endParaRPr lang="en-US">
              <a:solidFill>
                <a:srgbClr val="000000"/>
              </a:solidFill>
            </a:endParaRPr>
          </a:p>
        </p:txBody>
      </p:sp>
      <p:sp>
        <p:nvSpPr>
          <p:cNvPr id="1739778" name="Rectangle 2"/>
          <p:cNvSpPr>
            <a:spLocks noGrp="1" noRot="1" noChangeAspect="1" noChangeArrowheads="1" noTextEdit="1"/>
          </p:cNvSpPr>
          <p:nvPr>
            <p:ph type="sldImg"/>
          </p:nvPr>
        </p:nvSpPr>
        <p:spPr>
          <a:xfrm>
            <a:off x="479425" y="768350"/>
            <a:ext cx="6140450" cy="3838575"/>
          </a:xfrm>
          <a:prstGeom prst="rect">
            <a:avLst/>
          </a:prstGeom>
          <a:ln/>
        </p:spPr>
      </p:sp>
      <p:sp>
        <p:nvSpPr>
          <p:cNvPr id="1739779" name="Rectangle 3"/>
          <p:cNvSpPr>
            <a:spLocks noGrp="1" noChangeArrowheads="1"/>
          </p:cNvSpPr>
          <p:nvPr>
            <p:ph type="body" idx="1"/>
          </p:nvPr>
        </p:nvSpPr>
        <p:spPr>
          <a:xfrm>
            <a:off x="710239" y="4861781"/>
            <a:ext cx="5678824" cy="4604560"/>
          </a:xfrm>
          <a:prstGeom prst="rect">
            <a:avLst/>
          </a:prstGeom>
        </p:spPr>
        <p:txBody>
          <a:bodyPr/>
          <a:lstStyle/>
          <a:p>
            <a:endParaRPr lang="en-AU" dirty="0"/>
          </a:p>
        </p:txBody>
      </p:sp>
    </p:spTree>
    <p:extLst>
      <p:ext uri="{BB962C8B-B14F-4D97-AF65-F5344CB8AC3E}">
        <p14:creationId xmlns:p14="http://schemas.microsoft.com/office/powerpoint/2010/main" val="3272031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3</a:t>
            </a:fld>
            <a:endParaRPr lang="de-AT" dirty="0"/>
          </a:p>
        </p:txBody>
      </p:sp>
    </p:spTree>
    <p:extLst>
      <p:ext uri="{BB962C8B-B14F-4D97-AF65-F5344CB8AC3E}">
        <p14:creationId xmlns:p14="http://schemas.microsoft.com/office/powerpoint/2010/main" val="1362981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78FCD7F-6781-40E7-8A2D-B7B44252DC90}" type="slidenum">
              <a:rPr lang="en-US">
                <a:solidFill>
                  <a:srgbClr val="000000"/>
                </a:solidFill>
              </a:rPr>
              <a:pPr/>
              <a:t>36</a:t>
            </a:fld>
            <a:endParaRPr lang="en-US">
              <a:solidFill>
                <a:srgbClr val="000000"/>
              </a:solidFill>
            </a:endParaRPr>
          </a:p>
        </p:txBody>
      </p:sp>
      <p:sp>
        <p:nvSpPr>
          <p:cNvPr id="1547266" name="Rectangle 2"/>
          <p:cNvSpPr>
            <a:spLocks noGrp="1" noRot="1" noChangeAspect="1" noChangeArrowheads="1" noTextEdit="1"/>
          </p:cNvSpPr>
          <p:nvPr>
            <p:ph type="sldImg"/>
          </p:nvPr>
        </p:nvSpPr>
        <p:spPr>
          <a:xfrm>
            <a:off x="779463" y="720725"/>
            <a:ext cx="5756275" cy="3598863"/>
          </a:xfrm>
          <a:prstGeom prst="rect">
            <a:avLst/>
          </a:prstGeom>
          <a:ln/>
        </p:spPr>
      </p:sp>
      <p:sp>
        <p:nvSpPr>
          <p:cNvPr id="1547267" name="Rectangle 3"/>
          <p:cNvSpPr>
            <a:spLocks noGrp="1" noChangeArrowheads="1"/>
          </p:cNvSpPr>
          <p:nvPr>
            <p:ph type="body" idx="1"/>
          </p:nvPr>
        </p:nvSpPr>
        <p:spPr>
          <a:xfrm>
            <a:off x="731194" y="4560088"/>
            <a:ext cx="5852814" cy="4320317"/>
          </a:xfrm>
          <a:prstGeom prst="rect">
            <a:avLst/>
          </a:prstGeom>
        </p:spPr>
        <p:txBody>
          <a:bodyPr/>
          <a:lstStyle/>
          <a:p>
            <a:endParaRPr lang="en-AU" dirty="0"/>
          </a:p>
        </p:txBody>
      </p:sp>
    </p:spTree>
    <p:extLst>
      <p:ext uri="{BB962C8B-B14F-4D97-AF65-F5344CB8AC3E}">
        <p14:creationId xmlns:p14="http://schemas.microsoft.com/office/powerpoint/2010/main" val="490889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4C49649-799E-4ECB-9846-1C82627DC411}" type="slidenum">
              <a:rPr lang="en-AU" smtClean="0">
                <a:solidFill>
                  <a:prstClr val="black"/>
                </a:solidFill>
              </a:rPr>
              <a:pPr/>
              <a:t>39</a:t>
            </a:fld>
            <a:endParaRPr lang="en-AU">
              <a:solidFill>
                <a:prstClr val="black"/>
              </a:solidFill>
            </a:endParaRPr>
          </a:p>
        </p:txBody>
      </p:sp>
    </p:spTree>
    <p:extLst>
      <p:ext uri="{BB962C8B-B14F-4D97-AF65-F5344CB8AC3E}">
        <p14:creationId xmlns:p14="http://schemas.microsoft.com/office/powerpoint/2010/main" val="2841925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20 July 2009</a:t>
            </a:r>
          </a:p>
        </p:txBody>
      </p:sp>
      <p:sp>
        <p:nvSpPr>
          <p:cNvPr id="5" name="Slide Number Placeholder 4"/>
          <p:cNvSpPr>
            <a:spLocks noGrp="1"/>
          </p:cNvSpPr>
          <p:nvPr>
            <p:ph type="sldNum" sz="quarter" idx="11"/>
          </p:nvPr>
        </p:nvSpPr>
        <p:spPr/>
        <p:txBody>
          <a:bodyPr/>
          <a:lstStyle/>
          <a:p>
            <a:pPr>
              <a:defRPr/>
            </a:pPr>
            <a:fld id="{F27B648C-4EC3-43EF-81C1-647DA78E45CF}" type="slidenum">
              <a:rPr lang="de-DE" smtClean="0">
                <a:solidFill>
                  <a:srgbClr val="000000"/>
                </a:solidFill>
              </a:rPr>
              <a:pPr>
                <a:defRPr/>
              </a:pPr>
              <a:t>40</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Michael Rosemann</a:t>
            </a: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3960286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4C49649-799E-4ECB-9846-1C82627DC411}" type="slidenum">
              <a:rPr lang="en-AU" smtClean="0">
                <a:solidFill>
                  <a:prstClr val="black"/>
                </a:solidFill>
              </a:rPr>
              <a:pPr/>
              <a:t>41</a:t>
            </a:fld>
            <a:endParaRPr lang="en-AU">
              <a:solidFill>
                <a:prstClr val="black"/>
              </a:solidFill>
            </a:endParaRPr>
          </a:p>
        </p:txBody>
      </p:sp>
    </p:spTree>
    <p:extLst>
      <p:ext uri="{BB962C8B-B14F-4D97-AF65-F5344CB8AC3E}">
        <p14:creationId xmlns:p14="http://schemas.microsoft.com/office/powerpoint/2010/main" val="230305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67D763F-0F16-4DF4-B0C8-5643FD01B1FE}" type="slidenum">
              <a:rPr lang="en-US">
                <a:solidFill>
                  <a:srgbClr val="000000"/>
                </a:solidFill>
              </a:rPr>
              <a:pPr/>
              <a:t>43</a:t>
            </a:fld>
            <a:endParaRPr lang="en-US">
              <a:solidFill>
                <a:srgbClr val="000000"/>
              </a:solidFill>
            </a:endParaRPr>
          </a:p>
        </p:txBody>
      </p:sp>
      <p:sp>
        <p:nvSpPr>
          <p:cNvPr id="1799170" name="Rectangle 2"/>
          <p:cNvSpPr>
            <a:spLocks noGrp="1" noRot="1" noChangeAspect="1" noChangeArrowheads="1" noTextEdit="1"/>
          </p:cNvSpPr>
          <p:nvPr>
            <p:ph type="sldImg"/>
          </p:nvPr>
        </p:nvSpPr>
        <p:spPr>
          <a:xfrm>
            <a:off x="481013" y="768350"/>
            <a:ext cx="6137275" cy="3836988"/>
          </a:xfrm>
          <a:prstGeom prst="rect">
            <a:avLst/>
          </a:prstGeom>
          <a:ln/>
        </p:spPr>
      </p:sp>
      <p:sp>
        <p:nvSpPr>
          <p:cNvPr id="1799171" name="Rectangle 3"/>
          <p:cNvSpPr>
            <a:spLocks noGrp="1" noChangeArrowheads="1"/>
          </p:cNvSpPr>
          <p:nvPr>
            <p:ph type="body" idx="1"/>
          </p:nvPr>
        </p:nvSpPr>
        <p:spPr>
          <a:xfrm>
            <a:off x="709613" y="4860925"/>
            <a:ext cx="5680075" cy="4605338"/>
          </a:xfrm>
          <a:prstGeom prst="rect">
            <a:avLst/>
          </a:prstGeom>
        </p:spPr>
        <p:txBody>
          <a:bodyPr/>
          <a:lstStyle/>
          <a:p>
            <a:endParaRPr lang="en-AU" b="0" dirty="0"/>
          </a:p>
        </p:txBody>
      </p:sp>
    </p:spTree>
    <p:extLst>
      <p:ext uri="{BB962C8B-B14F-4D97-AF65-F5344CB8AC3E}">
        <p14:creationId xmlns:p14="http://schemas.microsoft.com/office/powerpoint/2010/main" val="1730950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44</a:t>
            </a:fld>
            <a:endParaRPr lang="de-AT" dirty="0"/>
          </a:p>
        </p:txBody>
      </p:sp>
    </p:spTree>
    <p:extLst>
      <p:ext uri="{BB962C8B-B14F-4D97-AF65-F5344CB8AC3E}">
        <p14:creationId xmlns:p14="http://schemas.microsoft.com/office/powerpoint/2010/main" val="109937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424771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B05344-6B2D-46FF-868A-C0029D1B7205}" type="slidenum">
              <a:rPr lang="en-US">
                <a:solidFill>
                  <a:srgbClr val="000000"/>
                </a:solidFill>
              </a:rPr>
              <a:pPr/>
              <a:t>46</a:t>
            </a:fld>
            <a:endParaRPr lang="en-US">
              <a:solidFill>
                <a:srgbClr val="000000"/>
              </a:solidFill>
            </a:endParaRPr>
          </a:p>
        </p:txBody>
      </p:sp>
      <p:sp>
        <p:nvSpPr>
          <p:cNvPr id="1546242" name="Rectangle 2"/>
          <p:cNvSpPr>
            <a:spLocks noGrp="1" noRot="1" noChangeAspect="1" noChangeArrowheads="1" noTextEdit="1"/>
          </p:cNvSpPr>
          <p:nvPr>
            <p:ph type="sldImg"/>
          </p:nvPr>
        </p:nvSpPr>
        <p:spPr>
          <a:xfrm>
            <a:off x="685800" y="685800"/>
            <a:ext cx="5486400" cy="3429000"/>
          </a:xfrm>
          <a:prstGeom prst="rect">
            <a:avLst/>
          </a:prstGeom>
          <a:ln/>
        </p:spPr>
      </p:sp>
      <p:sp>
        <p:nvSpPr>
          <p:cNvPr id="1546243"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2070358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B05344-6B2D-46FF-868A-C0029D1B7205}" type="slidenum">
              <a:rPr lang="en-US">
                <a:solidFill>
                  <a:srgbClr val="000000"/>
                </a:solidFill>
              </a:rPr>
              <a:pPr/>
              <a:t>47</a:t>
            </a:fld>
            <a:endParaRPr lang="en-US">
              <a:solidFill>
                <a:srgbClr val="000000"/>
              </a:solidFill>
            </a:endParaRPr>
          </a:p>
        </p:txBody>
      </p:sp>
      <p:sp>
        <p:nvSpPr>
          <p:cNvPr id="1546242" name="Rectangle 2"/>
          <p:cNvSpPr>
            <a:spLocks noGrp="1" noRot="1" noChangeAspect="1" noChangeArrowheads="1" noTextEdit="1"/>
          </p:cNvSpPr>
          <p:nvPr>
            <p:ph type="sldImg"/>
          </p:nvPr>
        </p:nvSpPr>
        <p:spPr>
          <a:xfrm>
            <a:off x="685800" y="685800"/>
            <a:ext cx="5486400" cy="3429000"/>
          </a:xfrm>
          <a:prstGeom prst="rect">
            <a:avLst/>
          </a:prstGeom>
          <a:ln/>
        </p:spPr>
      </p:sp>
      <p:sp>
        <p:nvSpPr>
          <p:cNvPr id="1546243"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117129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63AF2BD-7924-4776-9F18-A6F3E995EDA4}" type="slidenum">
              <a:rPr lang="en-US">
                <a:solidFill>
                  <a:srgbClr val="000000"/>
                </a:solidFill>
              </a:rPr>
              <a:pPr/>
              <a:t>49</a:t>
            </a:fld>
            <a:endParaRPr lang="en-US">
              <a:solidFill>
                <a:srgbClr val="000000"/>
              </a:solidFill>
            </a:endParaRPr>
          </a:p>
        </p:txBody>
      </p:sp>
      <p:sp>
        <p:nvSpPr>
          <p:cNvPr id="1552386" name="Rectangle 2"/>
          <p:cNvSpPr>
            <a:spLocks noGrp="1" noRot="1" noChangeAspect="1" noChangeArrowheads="1" noTextEdit="1"/>
          </p:cNvSpPr>
          <p:nvPr>
            <p:ph type="sldImg"/>
          </p:nvPr>
        </p:nvSpPr>
        <p:spPr>
          <a:xfrm>
            <a:off x="685800" y="685800"/>
            <a:ext cx="5486400" cy="3429000"/>
          </a:xfrm>
          <a:prstGeom prst="rect">
            <a:avLst/>
          </a:prstGeom>
          <a:ln/>
        </p:spPr>
      </p:sp>
      <p:sp>
        <p:nvSpPr>
          <p:cNvPr id="155238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259935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4BC2A9-B9C4-42D1-A80F-964BBE86E6E1}" type="slidenum">
              <a:rPr lang="en-US">
                <a:solidFill>
                  <a:srgbClr val="000000"/>
                </a:solidFill>
              </a:rPr>
              <a:pPr/>
              <a:t>4</a:t>
            </a:fld>
            <a:endParaRPr lang="en-US">
              <a:solidFill>
                <a:srgbClr val="000000"/>
              </a:solidFill>
            </a:endParaRPr>
          </a:p>
        </p:txBody>
      </p:sp>
      <p:sp>
        <p:nvSpPr>
          <p:cNvPr id="1729538" name="Rectangle 2"/>
          <p:cNvSpPr>
            <a:spLocks noGrp="1" noRot="1" noChangeAspect="1" noChangeArrowheads="1" noTextEdit="1"/>
          </p:cNvSpPr>
          <p:nvPr>
            <p:ph type="sldImg"/>
          </p:nvPr>
        </p:nvSpPr>
        <p:spPr>
          <a:xfrm>
            <a:off x="481013" y="768350"/>
            <a:ext cx="6137275" cy="3836988"/>
          </a:xfrm>
          <a:prstGeom prst="rect">
            <a:avLst/>
          </a:prstGeom>
          <a:ln/>
        </p:spPr>
      </p:sp>
      <p:sp>
        <p:nvSpPr>
          <p:cNvPr id="1729539"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4042680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DACA9B6-00C3-4EFE-85CC-B915B74EE3C3}" type="slidenum">
              <a:rPr lang="en-US">
                <a:solidFill>
                  <a:srgbClr val="000000"/>
                </a:solidFill>
              </a:rPr>
              <a:pPr/>
              <a:t>50</a:t>
            </a:fld>
            <a:endParaRPr lang="en-US">
              <a:solidFill>
                <a:srgbClr val="000000"/>
              </a:solidFill>
            </a:endParaRPr>
          </a:p>
        </p:txBody>
      </p:sp>
      <p:sp>
        <p:nvSpPr>
          <p:cNvPr id="1798146" name="Rectangle 2"/>
          <p:cNvSpPr>
            <a:spLocks noGrp="1" noRot="1" noChangeAspect="1" noChangeArrowheads="1" noTextEdit="1"/>
          </p:cNvSpPr>
          <p:nvPr>
            <p:ph type="sldImg"/>
          </p:nvPr>
        </p:nvSpPr>
        <p:spPr>
          <a:xfrm>
            <a:off x="685800" y="685800"/>
            <a:ext cx="5486400" cy="3429000"/>
          </a:xfrm>
          <a:prstGeom prst="rect">
            <a:avLst/>
          </a:prstGeom>
          <a:ln/>
        </p:spPr>
      </p:sp>
      <p:sp>
        <p:nvSpPr>
          <p:cNvPr id="179814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3716561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184D1D3-0345-4444-8643-5E2ADE4D6F8F}" type="slidenum">
              <a:rPr lang="en-US">
                <a:solidFill>
                  <a:srgbClr val="000000"/>
                </a:solidFill>
              </a:rPr>
              <a:pPr/>
              <a:t>51</a:t>
            </a:fld>
            <a:endParaRPr lang="en-US">
              <a:solidFill>
                <a:srgbClr val="000000"/>
              </a:solidFill>
            </a:endParaRPr>
          </a:p>
        </p:txBody>
      </p:sp>
      <p:sp>
        <p:nvSpPr>
          <p:cNvPr id="1553410" name="Rectangle 2"/>
          <p:cNvSpPr>
            <a:spLocks noGrp="1" noRot="1" noChangeAspect="1" noChangeArrowheads="1" noTextEdit="1"/>
          </p:cNvSpPr>
          <p:nvPr>
            <p:ph type="sldImg"/>
          </p:nvPr>
        </p:nvSpPr>
        <p:spPr>
          <a:xfrm>
            <a:off x="685800" y="685800"/>
            <a:ext cx="5486400" cy="3429000"/>
          </a:xfrm>
          <a:prstGeom prst="rect">
            <a:avLst/>
          </a:prstGeom>
          <a:ln/>
        </p:spPr>
      </p:sp>
      <p:sp>
        <p:nvSpPr>
          <p:cNvPr id="1553411"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386975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2687570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56DD603-C2E4-432F-BA99-4BA540C20A47}" type="slidenum">
              <a:rPr lang="en-US">
                <a:solidFill>
                  <a:srgbClr val="000000"/>
                </a:solidFill>
              </a:rPr>
              <a:pPr/>
              <a:t>53</a:t>
            </a:fld>
            <a:endParaRPr lang="en-US">
              <a:solidFill>
                <a:srgbClr val="000000"/>
              </a:solidFill>
            </a:endParaRPr>
          </a:p>
        </p:txBody>
      </p:sp>
      <p:sp>
        <p:nvSpPr>
          <p:cNvPr id="1555458" name="Rectangle 2"/>
          <p:cNvSpPr>
            <a:spLocks noGrp="1" noRot="1" noChangeAspect="1" noChangeArrowheads="1" noTextEdit="1"/>
          </p:cNvSpPr>
          <p:nvPr>
            <p:ph type="sldImg"/>
          </p:nvPr>
        </p:nvSpPr>
        <p:spPr>
          <a:ln/>
        </p:spPr>
      </p:sp>
      <p:sp>
        <p:nvSpPr>
          <p:cNvPr id="1555459"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1075995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96BD66F-A1B2-4BA6-942F-7DBED2612141}" type="slidenum">
              <a:rPr lang="en-US">
                <a:solidFill>
                  <a:srgbClr val="000000"/>
                </a:solidFill>
              </a:rPr>
              <a:pPr/>
              <a:t>54</a:t>
            </a:fld>
            <a:endParaRPr lang="en-US">
              <a:solidFill>
                <a:srgbClr val="000000"/>
              </a:solidFill>
            </a:endParaRPr>
          </a:p>
        </p:txBody>
      </p:sp>
      <p:sp>
        <p:nvSpPr>
          <p:cNvPr id="1556482" name="Rectangle 2"/>
          <p:cNvSpPr>
            <a:spLocks noGrp="1" noRot="1" noChangeAspect="1" noChangeArrowheads="1" noTextEdit="1"/>
          </p:cNvSpPr>
          <p:nvPr>
            <p:ph type="sldImg"/>
          </p:nvPr>
        </p:nvSpPr>
        <p:spPr>
          <a:ln/>
        </p:spPr>
      </p:sp>
      <p:sp>
        <p:nvSpPr>
          <p:cNvPr id="1556483" name="Rectangle 3"/>
          <p:cNvSpPr>
            <a:spLocks noGrp="1" noChangeArrowheads="1"/>
          </p:cNvSpPr>
          <p:nvPr>
            <p:ph type="body" idx="1"/>
          </p:nvPr>
        </p:nvSpPr>
        <p:spPr/>
        <p:txBody>
          <a:bodyPr/>
          <a:lstStyle/>
          <a:p>
            <a:endParaRPr lang="en-AU" dirty="0"/>
          </a:p>
        </p:txBody>
      </p:sp>
    </p:spTree>
    <p:extLst>
      <p:ext uri="{BB962C8B-B14F-4D97-AF65-F5344CB8AC3E}">
        <p14:creationId xmlns:p14="http://schemas.microsoft.com/office/powerpoint/2010/main" val="2238420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prstClr val="black"/>
                </a:solidFill>
              </a:rPr>
              <a:pPr/>
              <a:t>55</a:t>
            </a:fld>
            <a:endParaRPr lang="en-US">
              <a:solidFill>
                <a:prstClr val="black"/>
              </a:solidFill>
            </a:endParaRPr>
          </a:p>
        </p:txBody>
      </p:sp>
      <p:sp>
        <p:nvSpPr>
          <p:cNvPr id="1545218" name="Rectangle 2"/>
          <p:cNvSpPr>
            <a:spLocks noGrp="1" noRot="1" noChangeAspect="1" noChangeArrowheads="1" noTextEdit="1"/>
          </p:cNvSpPr>
          <p:nvPr>
            <p:ph type="sldImg"/>
          </p:nvPr>
        </p:nvSpPr>
        <p:spPr>
          <a:ln/>
        </p:spPr>
      </p:sp>
      <p:sp>
        <p:nvSpPr>
          <p:cNvPr id="1545219" name="Rectangle 3"/>
          <p:cNvSpPr>
            <a:spLocks noGrp="1" noChangeArrowheads="1"/>
          </p:cNvSpPr>
          <p:nvPr>
            <p:ph type="body" idx="1"/>
          </p:nvPr>
        </p:nvSpPr>
        <p:spPr/>
        <p:txBody>
          <a:bodyPr/>
          <a:lstStyle/>
          <a:p>
            <a:endParaRPr lang="en-AU"/>
          </a:p>
        </p:txBody>
      </p:sp>
    </p:spTree>
    <p:extLst>
      <p:ext uri="{BB962C8B-B14F-4D97-AF65-F5344CB8AC3E}">
        <p14:creationId xmlns:p14="http://schemas.microsoft.com/office/powerpoint/2010/main" val="4056258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B05344-6B2D-46FF-868A-C0029D1B7205}" type="slidenum">
              <a:rPr lang="en-US">
                <a:solidFill>
                  <a:srgbClr val="000000"/>
                </a:solidFill>
              </a:rPr>
              <a:pPr/>
              <a:t>56</a:t>
            </a:fld>
            <a:endParaRPr lang="en-US">
              <a:solidFill>
                <a:srgbClr val="000000"/>
              </a:solidFill>
            </a:endParaRPr>
          </a:p>
        </p:txBody>
      </p:sp>
      <p:sp>
        <p:nvSpPr>
          <p:cNvPr id="1546242" name="Rectangle 2"/>
          <p:cNvSpPr>
            <a:spLocks noGrp="1" noRot="1" noChangeAspect="1" noChangeArrowheads="1" noTextEdit="1"/>
          </p:cNvSpPr>
          <p:nvPr>
            <p:ph type="sldImg"/>
          </p:nvPr>
        </p:nvSpPr>
        <p:spPr>
          <a:xfrm>
            <a:off x="685800" y="685800"/>
            <a:ext cx="5486400" cy="3429000"/>
          </a:xfrm>
          <a:prstGeom prst="rect">
            <a:avLst/>
          </a:prstGeom>
          <a:ln/>
        </p:spPr>
      </p:sp>
      <p:sp>
        <p:nvSpPr>
          <p:cNvPr id="1546243"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512815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1623938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srgbClr val="000000"/>
                </a:solidFill>
              </a:rPr>
              <a:pPr/>
              <a:t>60</a:t>
            </a:fld>
            <a:endParaRPr lang="en-US">
              <a:solidFill>
                <a:srgbClr val="000000"/>
              </a:solidFill>
            </a:endParaRPr>
          </a:p>
        </p:txBody>
      </p:sp>
      <p:sp>
        <p:nvSpPr>
          <p:cNvPr id="1545218" name="Rectangle 2"/>
          <p:cNvSpPr>
            <a:spLocks noGrp="1" noRot="1" noChangeAspect="1" noChangeArrowheads="1" noTextEdit="1"/>
          </p:cNvSpPr>
          <p:nvPr>
            <p:ph type="sldImg"/>
          </p:nvPr>
        </p:nvSpPr>
        <p:spPr>
          <a:xfrm>
            <a:off x="685800" y="685800"/>
            <a:ext cx="5486400" cy="3429000"/>
          </a:xfrm>
          <a:prstGeom prst="rect">
            <a:avLst/>
          </a:prstGeom>
          <a:ln/>
        </p:spPr>
      </p:sp>
      <p:sp>
        <p:nvSpPr>
          <p:cNvPr id="1545219" name="Rectangle 3"/>
          <p:cNvSpPr>
            <a:spLocks noGrp="1" noChangeArrowheads="1"/>
          </p:cNvSpPr>
          <p:nvPr>
            <p:ph type="body" idx="1"/>
          </p:nvPr>
        </p:nvSpPr>
        <p:spPr>
          <a:xfrm>
            <a:off x="685494" y="4342939"/>
            <a:ext cx="5487013" cy="4114587"/>
          </a:xfrm>
          <a:prstGeom prst="rect">
            <a:avLst/>
          </a:prstGeom>
        </p:spPr>
        <p:txBody>
          <a:bodyPr/>
          <a:lstStyle/>
          <a:p>
            <a:endParaRPr lang="en-AU"/>
          </a:p>
        </p:txBody>
      </p:sp>
    </p:spTree>
    <p:extLst>
      <p:ext uri="{BB962C8B-B14F-4D97-AF65-F5344CB8AC3E}">
        <p14:creationId xmlns:p14="http://schemas.microsoft.com/office/powerpoint/2010/main" val="232481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9CF47C4-AE63-46CD-AEFA-D1F625081697}" type="slidenum">
              <a:rPr lang="en-US">
                <a:solidFill>
                  <a:srgbClr val="000000"/>
                </a:solidFill>
              </a:rPr>
              <a:pPr/>
              <a:t>61</a:t>
            </a:fld>
            <a:endParaRPr lang="en-US">
              <a:solidFill>
                <a:srgbClr val="000000"/>
              </a:solidFill>
            </a:endParaRPr>
          </a:p>
        </p:txBody>
      </p:sp>
      <p:sp>
        <p:nvSpPr>
          <p:cNvPr id="1557506" name="Rectangle 2"/>
          <p:cNvSpPr>
            <a:spLocks noGrp="1" noRot="1" noChangeAspect="1" noChangeArrowheads="1" noTextEdit="1"/>
          </p:cNvSpPr>
          <p:nvPr>
            <p:ph type="sldImg"/>
          </p:nvPr>
        </p:nvSpPr>
        <p:spPr>
          <a:xfrm>
            <a:off x="685800" y="685800"/>
            <a:ext cx="5486400" cy="3429000"/>
          </a:xfrm>
          <a:prstGeom prst="rect">
            <a:avLst/>
          </a:prstGeom>
          <a:ln/>
        </p:spPr>
      </p:sp>
      <p:sp>
        <p:nvSpPr>
          <p:cNvPr id="155750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56299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8EFDAD-5307-4833-A746-4BE7DBAC9AC6}" type="slidenum">
              <a:rPr lang="en-US">
                <a:solidFill>
                  <a:srgbClr val="000000"/>
                </a:solidFill>
              </a:rPr>
              <a:pPr>
                <a:defRPr/>
              </a:pPr>
              <a:t>5</a:t>
            </a:fld>
            <a:endParaRPr lang="en-US">
              <a:solidFill>
                <a:srgbClr val="000000"/>
              </a:solidFill>
            </a:endParaRPr>
          </a:p>
        </p:txBody>
      </p:sp>
      <p:sp>
        <p:nvSpPr>
          <p:cNvPr id="742402" name="Rectangle 2"/>
          <p:cNvSpPr>
            <a:spLocks noGrp="1" noRot="1" noChangeAspect="1" noChangeArrowheads="1" noTextEdit="1"/>
          </p:cNvSpPr>
          <p:nvPr>
            <p:ph type="sldImg"/>
          </p:nvPr>
        </p:nvSpPr>
        <p:spPr>
          <a:xfrm>
            <a:off x="481013" y="766763"/>
            <a:ext cx="6138862" cy="3838575"/>
          </a:xfrm>
          <a:prstGeom prst="rect">
            <a:avLst/>
          </a:prstGeom>
          <a:ln/>
        </p:spPr>
      </p:sp>
      <p:sp>
        <p:nvSpPr>
          <p:cNvPr id="742403" name="Rectangle 3"/>
          <p:cNvSpPr>
            <a:spLocks noGrp="1" noChangeArrowheads="1"/>
          </p:cNvSpPr>
          <p:nvPr>
            <p:ph type="body" idx="1"/>
          </p:nvPr>
        </p:nvSpPr>
        <p:spPr>
          <a:xfrm>
            <a:off x="711200" y="4862513"/>
            <a:ext cx="5676900" cy="4605337"/>
          </a:xfrm>
          <a:prstGeom prst="rect">
            <a:avLst/>
          </a:prstGeom>
          <a:noFill/>
          <a:ln/>
        </p:spPr>
        <p:txBody>
          <a:bodyPr/>
          <a:lstStyle/>
          <a:p>
            <a:pPr>
              <a:buSzPct val="155000"/>
            </a:pPr>
            <a:endParaRPr lang="en-AU" dirty="0">
              <a:sym typeface="Wingdings" pitchFamily="2" charset="2"/>
            </a:endParaRPr>
          </a:p>
        </p:txBody>
      </p:sp>
    </p:spTree>
    <p:extLst>
      <p:ext uri="{BB962C8B-B14F-4D97-AF65-F5344CB8AC3E}">
        <p14:creationId xmlns:p14="http://schemas.microsoft.com/office/powerpoint/2010/main" val="2191662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B05344-6B2D-46FF-868A-C0029D1B7205}" type="slidenum">
              <a:rPr lang="en-US">
                <a:solidFill>
                  <a:srgbClr val="000000"/>
                </a:solidFill>
              </a:rPr>
              <a:pPr/>
              <a:t>62</a:t>
            </a:fld>
            <a:endParaRPr lang="en-US">
              <a:solidFill>
                <a:srgbClr val="000000"/>
              </a:solidFill>
            </a:endParaRPr>
          </a:p>
        </p:txBody>
      </p:sp>
      <p:sp>
        <p:nvSpPr>
          <p:cNvPr id="1546242" name="Rectangle 2"/>
          <p:cNvSpPr>
            <a:spLocks noGrp="1" noRot="1" noChangeAspect="1" noChangeArrowheads="1" noTextEdit="1"/>
          </p:cNvSpPr>
          <p:nvPr>
            <p:ph type="sldImg"/>
          </p:nvPr>
        </p:nvSpPr>
        <p:spPr>
          <a:xfrm>
            <a:off x="685800" y="685800"/>
            <a:ext cx="5486400" cy="3429000"/>
          </a:xfrm>
          <a:prstGeom prst="rect">
            <a:avLst/>
          </a:prstGeom>
          <a:ln/>
        </p:spPr>
      </p:sp>
      <p:sp>
        <p:nvSpPr>
          <p:cNvPr id="1546243"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2405795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4219560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64</a:t>
            </a:fld>
            <a:endParaRPr lang="en-US">
              <a:solidFill>
                <a:srgbClr val="000000"/>
              </a:solidFill>
            </a:endParaRPr>
          </a:p>
        </p:txBody>
      </p:sp>
    </p:spTree>
    <p:extLst>
      <p:ext uri="{BB962C8B-B14F-4D97-AF65-F5344CB8AC3E}">
        <p14:creationId xmlns:p14="http://schemas.microsoft.com/office/powerpoint/2010/main" val="453032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75201EA-4EE7-4BFC-8A83-085E6C2DFFA5}" type="slidenum">
              <a:rPr lang="en-US">
                <a:solidFill>
                  <a:srgbClr val="000000"/>
                </a:solidFill>
              </a:rPr>
              <a:pPr/>
              <a:t>65</a:t>
            </a:fld>
            <a:endParaRPr lang="en-US">
              <a:solidFill>
                <a:srgbClr val="000000"/>
              </a:solidFill>
            </a:endParaRPr>
          </a:p>
        </p:txBody>
      </p:sp>
      <p:sp>
        <p:nvSpPr>
          <p:cNvPr id="1545218" name="Rectangle 2"/>
          <p:cNvSpPr>
            <a:spLocks noGrp="1" noRot="1" noChangeAspect="1" noChangeArrowheads="1" noTextEdit="1"/>
          </p:cNvSpPr>
          <p:nvPr>
            <p:ph type="sldImg"/>
          </p:nvPr>
        </p:nvSpPr>
        <p:spPr>
          <a:xfrm>
            <a:off x="685800" y="685800"/>
            <a:ext cx="5486400" cy="3429000"/>
          </a:xfrm>
          <a:prstGeom prst="rect">
            <a:avLst/>
          </a:prstGeom>
          <a:ln/>
        </p:spPr>
      </p:sp>
      <p:sp>
        <p:nvSpPr>
          <p:cNvPr id="1545219" name="Rectangle 3"/>
          <p:cNvSpPr>
            <a:spLocks noGrp="1" noChangeArrowheads="1"/>
          </p:cNvSpPr>
          <p:nvPr>
            <p:ph type="body" idx="1"/>
          </p:nvPr>
        </p:nvSpPr>
        <p:spPr>
          <a:xfrm>
            <a:off x="685494" y="4342939"/>
            <a:ext cx="5487013" cy="4114587"/>
          </a:xfrm>
          <a:prstGeom prst="rect">
            <a:avLst/>
          </a:prstGeom>
        </p:spPr>
        <p:txBody>
          <a:bodyPr/>
          <a:lstStyle/>
          <a:p>
            <a:endParaRPr lang="en-AU"/>
          </a:p>
        </p:txBody>
      </p:sp>
    </p:spTree>
    <p:extLst>
      <p:ext uri="{BB962C8B-B14F-4D97-AF65-F5344CB8AC3E}">
        <p14:creationId xmlns:p14="http://schemas.microsoft.com/office/powerpoint/2010/main" val="30890826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8350E0A-446D-49A7-BD58-A091FF5013A2}" type="slidenum">
              <a:rPr lang="en-AU" smtClean="0">
                <a:solidFill>
                  <a:prstClr val="black"/>
                </a:solidFill>
              </a:rPr>
              <a:pPr/>
              <a:t>67</a:t>
            </a:fld>
            <a:endParaRPr lang="en-AU">
              <a:solidFill>
                <a:prstClr val="black"/>
              </a:solidFill>
            </a:endParaRPr>
          </a:p>
        </p:txBody>
      </p:sp>
    </p:spTree>
    <p:extLst>
      <p:ext uri="{BB962C8B-B14F-4D97-AF65-F5344CB8AC3E}">
        <p14:creationId xmlns:p14="http://schemas.microsoft.com/office/powerpoint/2010/main" val="3503069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9CF47C4-AE63-46CD-AEFA-D1F625081697}" type="slidenum">
              <a:rPr lang="en-US">
                <a:solidFill>
                  <a:prstClr val="black"/>
                </a:solidFill>
              </a:rPr>
              <a:pPr/>
              <a:t>68</a:t>
            </a:fld>
            <a:endParaRPr lang="en-US">
              <a:solidFill>
                <a:prstClr val="black"/>
              </a:solidFill>
            </a:endParaRPr>
          </a:p>
        </p:txBody>
      </p:sp>
      <p:sp>
        <p:nvSpPr>
          <p:cNvPr id="1557506" name="Rectangle 2"/>
          <p:cNvSpPr>
            <a:spLocks noGrp="1" noRot="1" noChangeAspect="1" noChangeArrowheads="1" noTextEdit="1"/>
          </p:cNvSpPr>
          <p:nvPr>
            <p:ph type="sldImg"/>
          </p:nvPr>
        </p:nvSpPr>
        <p:spPr>
          <a:xfrm>
            <a:off x="685800" y="685800"/>
            <a:ext cx="5486400" cy="3429000"/>
          </a:xfrm>
          <a:prstGeom prst="rect">
            <a:avLst/>
          </a:prstGeom>
          <a:ln/>
        </p:spPr>
      </p:sp>
      <p:sp>
        <p:nvSpPr>
          <p:cNvPr id="155750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925232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a:prstGeom prst="rect">
            <a:avLst/>
          </a:prstGeom>
          <a:noFill/>
          <a:ln w="12700">
            <a:solidFill>
              <a:prstClr val="black"/>
            </a:solidFill>
          </a:ln>
        </p:spPr>
      </p:sp>
      <p:sp>
        <p:nvSpPr>
          <p:cNvPr id="3" name="Notes Placeholder 2"/>
          <p:cNvSpPr>
            <a:spLocks noGrp="1"/>
          </p:cNvSpPr>
          <p:nvPr>
            <p:ph type="body" idx="1"/>
          </p:nvPr>
        </p:nvSpPr>
        <p:spPr>
          <a:xfrm>
            <a:off x="685494" y="4342939"/>
            <a:ext cx="5487013" cy="4114587"/>
          </a:xfrm>
          <a:prstGeom prst="rect">
            <a:avLst/>
          </a:prstGeom>
        </p:spPr>
        <p:txBody>
          <a:bodyPr/>
          <a:lstStyle/>
          <a:p>
            <a:endParaRPr lang="en-AU" dirty="0"/>
          </a:p>
        </p:txBody>
      </p:sp>
      <p:sp>
        <p:nvSpPr>
          <p:cNvPr id="4" name="Date Placeholder 3"/>
          <p:cNvSpPr>
            <a:spLocks noGrp="1"/>
          </p:cNvSpPr>
          <p:nvPr>
            <p:ph type="dt" idx="10"/>
          </p:nvPr>
        </p:nvSpPr>
        <p:spPr/>
        <p:txBody>
          <a:bodyPr/>
          <a:lstStyle/>
          <a:p>
            <a:pPr>
              <a:defRPr/>
            </a:pPr>
            <a:r>
              <a:rPr lang="de-DE">
                <a:solidFill>
                  <a:prstClr val="black"/>
                </a:solidFill>
              </a:rPr>
              <a:t>Lecture </a:t>
            </a:r>
            <a:r>
              <a:rPr lang="en-US">
                <a:solidFill>
                  <a:prstClr val="black"/>
                </a:solidFill>
              </a:rPr>
              <a:t>–</a:t>
            </a:r>
            <a:r>
              <a:rPr lang="de-DE">
                <a:solidFill>
                  <a:prstClr val="black"/>
                </a:solidFill>
              </a:rPr>
              <a:t> 17 August 2009</a:t>
            </a:r>
            <a:endParaRPr lang="de-DE" dirty="0">
              <a:solidFill>
                <a:prstClr val="black"/>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prstClr val="black"/>
                </a:solidFill>
              </a:rPr>
              <a:pPr>
                <a:defRPr/>
              </a:pPr>
              <a:t>69</a:t>
            </a:fld>
            <a:endParaRPr lang="de-DE">
              <a:solidFill>
                <a:prstClr val="black"/>
              </a:solidFill>
            </a:endParaRPr>
          </a:p>
        </p:txBody>
      </p:sp>
      <p:sp>
        <p:nvSpPr>
          <p:cNvPr id="6" name="Footer Placeholder 5"/>
          <p:cNvSpPr>
            <a:spLocks noGrp="1"/>
          </p:cNvSpPr>
          <p:nvPr>
            <p:ph type="ftr" sz="quarter" idx="12"/>
          </p:nvPr>
        </p:nvSpPr>
        <p:spPr/>
        <p:txBody>
          <a:bodyPr/>
          <a:lstStyle/>
          <a:p>
            <a:pPr>
              <a:defRPr/>
            </a:pPr>
            <a:r>
              <a:rPr lang="de-DE">
                <a:solidFill>
                  <a:prstClr val="black"/>
                </a:solidFill>
              </a:rPr>
              <a:t>QUT Brisbane, Dr. Jan Recker</a:t>
            </a:r>
            <a:endParaRPr lang="de-DE" dirty="0">
              <a:solidFill>
                <a:prstClr val="black"/>
              </a:solidFill>
            </a:endParaRPr>
          </a:p>
        </p:txBody>
      </p:sp>
      <p:sp>
        <p:nvSpPr>
          <p:cNvPr id="7" name="Header Placeholder 6"/>
          <p:cNvSpPr>
            <a:spLocks noGrp="1"/>
          </p:cNvSpPr>
          <p:nvPr>
            <p:ph type="hdr" sz="quarter" idx="13"/>
          </p:nvPr>
        </p:nvSpPr>
        <p:spPr/>
        <p:txBody>
          <a:bodyPr/>
          <a:lstStyle/>
          <a:p>
            <a:pPr>
              <a:defRPr/>
            </a:pPr>
            <a:r>
              <a:rPr lang="de-DE">
                <a:solidFill>
                  <a:prstClr val="black"/>
                </a:solidFill>
              </a:rPr>
              <a:t>INB/INN320 </a:t>
            </a:r>
            <a:r>
              <a:rPr lang="en-US">
                <a:solidFill>
                  <a:prstClr val="black"/>
                </a:solidFill>
              </a:rPr>
              <a:t>–</a:t>
            </a:r>
            <a:r>
              <a:rPr lang="de-DE">
                <a:solidFill>
                  <a:prstClr val="black"/>
                </a:solidFill>
              </a:rPr>
              <a:t> Business Process Modelling</a:t>
            </a:r>
          </a:p>
        </p:txBody>
      </p:sp>
    </p:spTree>
    <p:extLst>
      <p:ext uri="{BB962C8B-B14F-4D97-AF65-F5344CB8AC3E}">
        <p14:creationId xmlns:p14="http://schemas.microsoft.com/office/powerpoint/2010/main" val="3675705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fld id="{E9D1E29B-21C5-4616-8C91-16E7C6184830}" type="slidenum">
              <a:rPr lang="en-AU" smtClean="0">
                <a:solidFill>
                  <a:prstClr val="black"/>
                </a:solidFill>
              </a:rPr>
              <a:pPr/>
              <a:t>70</a:t>
            </a:fld>
            <a:endParaRPr lang="en-AU">
              <a:solidFill>
                <a:prstClr val="black"/>
              </a:solidFill>
            </a:endParaRPr>
          </a:p>
        </p:txBody>
      </p:sp>
    </p:spTree>
    <p:extLst>
      <p:ext uri="{BB962C8B-B14F-4D97-AF65-F5344CB8AC3E}">
        <p14:creationId xmlns:p14="http://schemas.microsoft.com/office/powerpoint/2010/main" val="3672674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71</a:t>
            </a:fld>
            <a:endParaRPr lang="en-US">
              <a:solidFill>
                <a:srgbClr val="000000"/>
              </a:solidFill>
            </a:endParaRPr>
          </a:p>
        </p:txBody>
      </p:sp>
    </p:spTree>
    <p:extLst>
      <p:ext uri="{BB962C8B-B14F-4D97-AF65-F5344CB8AC3E}">
        <p14:creationId xmlns:p14="http://schemas.microsoft.com/office/powerpoint/2010/main" val="1407054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9CF47C4-AE63-46CD-AEFA-D1F625081697}" type="slidenum">
              <a:rPr lang="en-US">
                <a:solidFill>
                  <a:srgbClr val="000000"/>
                </a:solidFill>
              </a:rPr>
              <a:pPr/>
              <a:t>72</a:t>
            </a:fld>
            <a:endParaRPr lang="en-US">
              <a:solidFill>
                <a:srgbClr val="000000"/>
              </a:solidFill>
            </a:endParaRPr>
          </a:p>
        </p:txBody>
      </p:sp>
      <p:sp>
        <p:nvSpPr>
          <p:cNvPr id="1557506" name="Rectangle 2"/>
          <p:cNvSpPr>
            <a:spLocks noGrp="1" noRot="1" noChangeAspect="1" noChangeArrowheads="1" noTextEdit="1"/>
          </p:cNvSpPr>
          <p:nvPr>
            <p:ph type="sldImg"/>
          </p:nvPr>
        </p:nvSpPr>
        <p:spPr>
          <a:xfrm>
            <a:off x="685800" y="685800"/>
            <a:ext cx="5486400" cy="3429000"/>
          </a:xfrm>
          <a:prstGeom prst="rect">
            <a:avLst/>
          </a:prstGeom>
          <a:ln/>
        </p:spPr>
      </p:sp>
      <p:sp>
        <p:nvSpPr>
          <p:cNvPr id="155750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245186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E740D24-EAA3-4392-89F2-CEC906A2A841}" type="slidenum">
              <a:rPr lang="en-US">
                <a:solidFill>
                  <a:srgbClr val="000000"/>
                </a:solidFill>
              </a:rPr>
              <a:pPr/>
              <a:t>6</a:t>
            </a:fld>
            <a:endParaRPr lang="en-US">
              <a:solidFill>
                <a:srgbClr val="000000"/>
              </a:solidFill>
            </a:endParaRPr>
          </a:p>
        </p:txBody>
      </p:sp>
      <p:sp>
        <p:nvSpPr>
          <p:cNvPr id="1727490" name="Rectangle 2"/>
          <p:cNvSpPr>
            <a:spLocks noGrp="1" noRot="1" noChangeAspect="1" noChangeArrowheads="1" noTextEdit="1"/>
          </p:cNvSpPr>
          <p:nvPr>
            <p:ph type="sldImg"/>
          </p:nvPr>
        </p:nvSpPr>
        <p:spPr>
          <a:xfrm>
            <a:off x="481013" y="768350"/>
            <a:ext cx="6137275" cy="3836988"/>
          </a:xfrm>
          <a:prstGeom prst="rect">
            <a:avLst/>
          </a:prstGeom>
          <a:ln/>
        </p:spPr>
      </p:sp>
      <p:sp>
        <p:nvSpPr>
          <p:cNvPr id="1727491"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1607547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30588"/>
          </a:xfrm>
          <a:prstGeom prst="rect">
            <a:avLst/>
          </a:prstGeom>
        </p:spPr>
      </p:sp>
      <p:sp>
        <p:nvSpPr>
          <p:cNvPr id="3" name="Notes Placeholder 2"/>
          <p:cNvSpPr>
            <a:spLocks noGrp="1"/>
          </p:cNvSpPr>
          <p:nvPr>
            <p:ph type="body" idx="1"/>
          </p:nvPr>
        </p:nvSpPr>
        <p:spPr>
          <a:xfrm>
            <a:off x="686098" y="4343704"/>
            <a:ext cx="5485805" cy="4113892"/>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EED19AA-3A3D-4515-BA28-DCA5CC570C34}" type="slidenum">
              <a:rPr lang="en-US" smtClean="0">
                <a:solidFill>
                  <a:srgbClr val="000000"/>
                </a:solidFill>
              </a:rPr>
              <a:pPr/>
              <a:t>73</a:t>
            </a:fld>
            <a:endParaRPr lang="en-US">
              <a:solidFill>
                <a:srgbClr val="000000"/>
              </a:solidFill>
            </a:endParaRPr>
          </a:p>
        </p:txBody>
      </p:sp>
    </p:spTree>
    <p:extLst>
      <p:ext uri="{BB962C8B-B14F-4D97-AF65-F5344CB8AC3E}">
        <p14:creationId xmlns:p14="http://schemas.microsoft.com/office/powerpoint/2010/main" val="3775220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057B11C-1FF4-4A49-BF95-0C24D89AE77C}" type="slidenum">
              <a:rPr lang="en-US">
                <a:solidFill>
                  <a:srgbClr val="000000"/>
                </a:solidFill>
              </a:rPr>
              <a:pPr/>
              <a:t>74</a:t>
            </a:fld>
            <a:endParaRPr lang="en-US">
              <a:solidFill>
                <a:srgbClr val="000000"/>
              </a:solidFill>
            </a:endParaRPr>
          </a:p>
        </p:txBody>
      </p:sp>
      <p:sp>
        <p:nvSpPr>
          <p:cNvPr id="1558530" name="Rectangle 2"/>
          <p:cNvSpPr>
            <a:spLocks noGrp="1" noRot="1" noChangeAspect="1" noChangeArrowheads="1" noTextEdit="1"/>
          </p:cNvSpPr>
          <p:nvPr>
            <p:ph type="sldImg"/>
          </p:nvPr>
        </p:nvSpPr>
        <p:spPr>
          <a:xfrm>
            <a:off x="685800" y="685800"/>
            <a:ext cx="5486400" cy="3429000"/>
          </a:xfrm>
          <a:prstGeom prst="rect">
            <a:avLst/>
          </a:prstGeom>
          <a:ln/>
        </p:spPr>
      </p:sp>
      <p:sp>
        <p:nvSpPr>
          <p:cNvPr id="1558531" name="Rectangle 3"/>
          <p:cNvSpPr>
            <a:spLocks noGrp="1" noChangeArrowheads="1"/>
          </p:cNvSpPr>
          <p:nvPr>
            <p:ph type="body" idx="1"/>
          </p:nvPr>
        </p:nvSpPr>
        <p:spPr>
          <a:xfrm>
            <a:off x="685494" y="4342939"/>
            <a:ext cx="5487013" cy="4114587"/>
          </a:xfrm>
          <a:prstGeom prst="rect">
            <a:avLst/>
          </a:prstGeom>
        </p:spPr>
        <p:txBody>
          <a:bodyPr/>
          <a:lstStyle/>
          <a:p>
            <a:endParaRPr lang="it-IT" dirty="0"/>
          </a:p>
        </p:txBody>
      </p:sp>
    </p:spTree>
    <p:extLst>
      <p:ext uri="{BB962C8B-B14F-4D97-AF65-F5344CB8AC3E}">
        <p14:creationId xmlns:p14="http://schemas.microsoft.com/office/powerpoint/2010/main" val="3804812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DACA9B6-00C3-4EFE-85CC-B915B74EE3C3}" type="slidenum">
              <a:rPr lang="en-US">
                <a:solidFill>
                  <a:srgbClr val="000000"/>
                </a:solidFill>
              </a:rPr>
              <a:pPr/>
              <a:t>75</a:t>
            </a:fld>
            <a:endParaRPr lang="en-US">
              <a:solidFill>
                <a:srgbClr val="000000"/>
              </a:solidFill>
            </a:endParaRPr>
          </a:p>
        </p:txBody>
      </p:sp>
      <p:sp>
        <p:nvSpPr>
          <p:cNvPr id="1798146" name="Rectangle 2"/>
          <p:cNvSpPr>
            <a:spLocks noGrp="1" noRot="1" noChangeAspect="1" noChangeArrowheads="1" noTextEdit="1"/>
          </p:cNvSpPr>
          <p:nvPr>
            <p:ph type="sldImg"/>
          </p:nvPr>
        </p:nvSpPr>
        <p:spPr>
          <a:xfrm>
            <a:off x="685800" y="685800"/>
            <a:ext cx="5486400" cy="3429000"/>
          </a:xfrm>
          <a:prstGeom prst="rect">
            <a:avLst/>
          </a:prstGeom>
          <a:ln/>
        </p:spPr>
      </p:sp>
      <p:sp>
        <p:nvSpPr>
          <p:cNvPr id="179814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7782382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78</a:t>
            </a:fld>
            <a:endParaRPr lang="de-AT" dirty="0"/>
          </a:p>
        </p:txBody>
      </p:sp>
    </p:spTree>
    <p:extLst>
      <p:ext uri="{BB962C8B-B14F-4D97-AF65-F5344CB8AC3E}">
        <p14:creationId xmlns:p14="http://schemas.microsoft.com/office/powerpoint/2010/main" val="1678714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DACA9B6-00C3-4EFE-85CC-B915B74EE3C3}" type="slidenum">
              <a:rPr lang="en-US">
                <a:solidFill>
                  <a:srgbClr val="000000"/>
                </a:solidFill>
              </a:rPr>
              <a:pPr/>
              <a:t>79</a:t>
            </a:fld>
            <a:endParaRPr lang="en-US">
              <a:solidFill>
                <a:srgbClr val="000000"/>
              </a:solidFill>
            </a:endParaRPr>
          </a:p>
        </p:txBody>
      </p:sp>
      <p:sp>
        <p:nvSpPr>
          <p:cNvPr id="1798146" name="Rectangle 2"/>
          <p:cNvSpPr>
            <a:spLocks noGrp="1" noRot="1" noChangeAspect="1" noChangeArrowheads="1" noTextEdit="1"/>
          </p:cNvSpPr>
          <p:nvPr>
            <p:ph type="sldImg"/>
          </p:nvPr>
        </p:nvSpPr>
        <p:spPr>
          <a:xfrm>
            <a:off x="685800" y="685800"/>
            <a:ext cx="5486400" cy="3429000"/>
          </a:xfrm>
          <a:prstGeom prst="rect">
            <a:avLst/>
          </a:prstGeom>
          <a:ln/>
        </p:spPr>
      </p:sp>
      <p:sp>
        <p:nvSpPr>
          <p:cNvPr id="1798147" name="Rectangle 3"/>
          <p:cNvSpPr>
            <a:spLocks noGrp="1" noChangeArrowheads="1"/>
          </p:cNvSpPr>
          <p:nvPr>
            <p:ph type="body" idx="1"/>
          </p:nvPr>
        </p:nvSpPr>
        <p:spPr>
          <a:xfrm>
            <a:off x="685494" y="4342939"/>
            <a:ext cx="5487013" cy="4114587"/>
          </a:xfrm>
          <a:prstGeom prst="rect">
            <a:avLst/>
          </a:prstGeom>
        </p:spPr>
        <p:txBody>
          <a:bodyPr/>
          <a:lstStyle/>
          <a:p>
            <a:endParaRPr lang="en-AU" dirty="0"/>
          </a:p>
        </p:txBody>
      </p:sp>
    </p:spTree>
    <p:extLst>
      <p:ext uri="{BB962C8B-B14F-4D97-AF65-F5344CB8AC3E}">
        <p14:creationId xmlns:p14="http://schemas.microsoft.com/office/powerpoint/2010/main" val="3141429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82</a:t>
            </a:fld>
            <a:endParaRPr lang="de-AT" dirty="0"/>
          </a:p>
        </p:txBody>
      </p:sp>
    </p:spTree>
    <p:extLst>
      <p:ext uri="{BB962C8B-B14F-4D97-AF65-F5344CB8AC3E}">
        <p14:creationId xmlns:p14="http://schemas.microsoft.com/office/powerpoint/2010/main" val="54616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D1E29B-21C5-4616-8C91-16E7C6184830}" type="slidenum">
              <a:rPr lang="en-AU" smtClean="0">
                <a:solidFill>
                  <a:srgbClr val="000000"/>
                </a:solidFill>
              </a:rPr>
              <a:pPr/>
              <a:t>7</a:t>
            </a:fld>
            <a:endParaRPr lang="en-AU">
              <a:solidFill>
                <a:srgbClr val="000000"/>
              </a:solidFill>
            </a:endParaRPr>
          </a:p>
        </p:txBody>
      </p:sp>
    </p:spTree>
    <p:extLst>
      <p:ext uri="{BB962C8B-B14F-4D97-AF65-F5344CB8AC3E}">
        <p14:creationId xmlns:p14="http://schemas.microsoft.com/office/powerpoint/2010/main" val="122790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4BC2A9-B9C4-42D1-A80F-964BBE86E6E1}" type="slidenum">
              <a:rPr lang="en-US">
                <a:solidFill>
                  <a:srgbClr val="000000"/>
                </a:solidFill>
              </a:rPr>
              <a:pPr/>
              <a:t>8</a:t>
            </a:fld>
            <a:endParaRPr lang="en-US">
              <a:solidFill>
                <a:srgbClr val="000000"/>
              </a:solidFill>
            </a:endParaRPr>
          </a:p>
        </p:txBody>
      </p:sp>
      <p:sp>
        <p:nvSpPr>
          <p:cNvPr id="1729538" name="Rectangle 2"/>
          <p:cNvSpPr>
            <a:spLocks noGrp="1" noRot="1" noChangeAspect="1" noChangeArrowheads="1" noTextEdit="1"/>
          </p:cNvSpPr>
          <p:nvPr>
            <p:ph type="sldImg"/>
          </p:nvPr>
        </p:nvSpPr>
        <p:spPr>
          <a:xfrm>
            <a:off x="481013" y="768350"/>
            <a:ext cx="6137275" cy="3836988"/>
          </a:xfrm>
          <a:prstGeom prst="rect">
            <a:avLst/>
          </a:prstGeom>
          <a:ln/>
        </p:spPr>
      </p:sp>
      <p:sp>
        <p:nvSpPr>
          <p:cNvPr id="1729539" name="Rectangle 3"/>
          <p:cNvSpPr>
            <a:spLocks noGrp="1" noChangeArrowheads="1"/>
          </p:cNvSpPr>
          <p:nvPr>
            <p:ph type="body" idx="1"/>
          </p:nvPr>
        </p:nvSpPr>
        <p:spPr>
          <a:xfrm>
            <a:off x="709613" y="4860925"/>
            <a:ext cx="5680075" cy="4605338"/>
          </a:xfrm>
          <a:prstGeom prst="rect">
            <a:avLst/>
          </a:prstGeom>
        </p:spPr>
        <p:txBody>
          <a:bodyPr/>
          <a:lstStyle/>
          <a:p>
            <a:endParaRPr lang="en-AU" dirty="0"/>
          </a:p>
        </p:txBody>
      </p:sp>
    </p:spTree>
    <p:extLst>
      <p:ext uri="{BB962C8B-B14F-4D97-AF65-F5344CB8AC3E}">
        <p14:creationId xmlns:p14="http://schemas.microsoft.com/office/powerpoint/2010/main" val="46477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68350"/>
            <a:ext cx="6137275" cy="3836988"/>
          </a:xfrm>
          <a:prstGeom prst="rect">
            <a:avLst/>
          </a:prstGeom>
          <a:noFill/>
          <a:ln w="12700">
            <a:solidFill>
              <a:prstClr val="black"/>
            </a:solidFill>
          </a:ln>
        </p:spPr>
      </p:sp>
      <p:sp>
        <p:nvSpPr>
          <p:cNvPr id="3" name="Notes Placeholder 2"/>
          <p:cNvSpPr>
            <a:spLocks noGrp="1"/>
          </p:cNvSpPr>
          <p:nvPr>
            <p:ph type="body" idx="1"/>
          </p:nvPr>
        </p:nvSpPr>
        <p:spPr>
          <a:xfrm>
            <a:off x="709613" y="4860925"/>
            <a:ext cx="5680075" cy="4605338"/>
          </a:xfrm>
          <a:prstGeom prst="rect">
            <a:avLst/>
          </a:prstGeom>
        </p:spPr>
        <p:txBody>
          <a:bodyPr>
            <a:normAutofit/>
          </a:bodyPr>
          <a:lstStyle/>
          <a:p>
            <a:endParaRPr lang="en-AU"/>
          </a:p>
        </p:txBody>
      </p:sp>
      <p:sp>
        <p:nvSpPr>
          <p:cNvPr id="4" name="Date Placeholder 3"/>
          <p:cNvSpPr>
            <a:spLocks noGrp="1"/>
          </p:cNvSpPr>
          <p:nvPr>
            <p:ph type="dt" idx="10"/>
          </p:nvPr>
        </p:nvSpPr>
        <p:spPr/>
        <p:txBody>
          <a:bodyPr/>
          <a:lstStyle/>
          <a:p>
            <a:pPr>
              <a:defRPr/>
            </a:pPr>
            <a:r>
              <a:rPr lang="de-DE">
                <a:solidFill>
                  <a:srgbClr val="000000"/>
                </a:solidFill>
              </a:rPr>
              <a:t>Lecture </a:t>
            </a:r>
            <a:r>
              <a:rPr lang="en-US">
                <a:solidFill>
                  <a:srgbClr val="000000"/>
                </a:solidFill>
              </a:rPr>
              <a:t>–</a:t>
            </a:r>
            <a:r>
              <a:rPr lang="de-DE">
                <a:solidFill>
                  <a:srgbClr val="000000"/>
                </a:solidFill>
              </a:rPr>
              <a:t> 17 August 2009</a:t>
            </a:r>
            <a:endParaRPr lang="de-DE" dirty="0">
              <a:solidFill>
                <a:srgbClr val="000000"/>
              </a:solidFill>
            </a:endParaRPr>
          </a:p>
        </p:txBody>
      </p:sp>
      <p:sp>
        <p:nvSpPr>
          <p:cNvPr id="5" name="Slide Number Placeholder 4"/>
          <p:cNvSpPr>
            <a:spLocks noGrp="1"/>
          </p:cNvSpPr>
          <p:nvPr>
            <p:ph type="sldNum" sz="quarter" idx="11"/>
          </p:nvPr>
        </p:nvSpPr>
        <p:spPr/>
        <p:txBody>
          <a:bodyPr/>
          <a:lstStyle/>
          <a:p>
            <a:pPr>
              <a:defRPr/>
            </a:pPr>
            <a:fld id="{1D449EE2-7562-49A9-B06F-4DF968013F6A}" type="slidenum">
              <a:rPr lang="de-DE" smtClean="0">
                <a:solidFill>
                  <a:srgbClr val="000000"/>
                </a:solidFill>
              </a:rPr>
              <a:pPr>
                <a:defRPr/>
              </a:pPr>
              <a:t>11</a:t>
            </a:fld>
            <a:endParaRPr lang="de-DE">
              <a:solidFill>
                <a:srgbClr val="000000"/>
              </a:solidFill>
            </a:endParaRPr>
          </a:p>
        </p:txBody>
      </p:sp>
      <p:sp>
        <p:nvSpPr>
          <p:cNvPr id="6" name="Footer Placeholder 5"/>
          <p:cNvSpPr>
            <a:spLocks noGrp="1"/>
          </p:cNvSpPr>
          <p:nvPr>
            <p:ph type="ftr" sz="quarter" idx="12"/>
          </p:nvPr>
        </p:nvSpPr>
        <p:spPr/>
        <p:txBody>
          <a:bodyPr/>
          <a:lstStyle/>
          <a:p>
            <a:pPr>
              <a:defRPr/>
            </a:pPr>
            <a:r>
              <a:rPr lang="de-DE">
                <a:solidFill>
                  <a:srgbClr val="000000"/>
                </a:solidFill>
              </a:rPr>
              <a:t>QUT Brisbane, Dr. Jan Recker</a:t>
            </a:r>
            <a:endParaRPr lang="de-DE" dirty="0">
              <a:solidFill>
                <a:srgbClr val="000000"/>
              </a:solidFill>
            </a:endParaRPr>
          </a:p>
        </p:txBody>
      </p:sp>
      <p:sp>
        <p:nvSpPr>
          <p:cNvPr id="7" name="Header Placeholder 6"/>
          <p:cNvSpPr>
            <a:spLocks noGrp="1"/>
          </p:cNvSpPr>
          <p:nvPr>
            <p:ph type="hdr" sz="quarter" idx="13"/>
          </p:nvPr>
        </p:nvSpPr>
        <p:spPr/>
        <p:txBody>
          <a:bodyPr/>
          <a:lstStyle/>
          <a:p>
            <a:pPr>
              <a:defRPr/>
            </a:pPr>
            <a:r>
              <a:rPr lang="de-DE">
                <a:solidFill>
                  <a:srgbClr val="000000"/>
                </a:solidFill>
              </a:rPr>
              <a:t>INB/INN320 </a:t>
            </a:r>
            <a:r>
              <a:rPr lang="en-US">
                <a:solidFill>
                  <a:srgbClr val="000000"/>
                </a:solidFill>
              </a:rPr>
              <a:t>–</a:t>
            </a:r>
            <a:r>
              <a:rPr lang="de-DE">
                <a:solidFill>
                  <a:srgbClr val="000000"/>
                </a:solidFill>
              </a:rPr>
              <a:t> Business Process Modelling</a:t>
            </a:r>
          </a:p>
        </p:txBody>
      </p:sp>
    </p:spTree>
    <p:extLst>
      <p:ext uri="{BB962C8B-B14F-4D97-AF65-F5344CB8AC3E}">
        <p14:creationId xmlns:p14="http://schemas.microsoft.com/office/powerpoint/2010/main" val="384489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344613"/>
            <a:ext cx="7759644" cy="3853905"/>
          </a:xfrm>
        </p:spPr>
        <p:txBody>
          <a:bodyPr lIns="0" rIns="0">
            <a:normAutofit/>
          </a:bodyPr>
          <a:lstStyle>
            <a:lvl1pPr>
              <a:defRPr sz="1600"/>
            </a:lvl1pPr>
            <a:lvl2pPr>
              <a:defRPr sz="1600"/>
            </a:lvl2pPr>
            <a:lvl3pPr>
              <a:defRPr sz="1600"/>
            </a:lvl3pPr>
            <a:lvl4pPr>
              <a:defRPr sz="1600"/>
            </a:lvl4pPr>
            <a:lvl5pPr>
              <a:defRPr sz="16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9" name="Foliennummernplatzhalter 8"/>
          <p:cNvSpPr>
            <a:spLocks noGrp="1"/>
          </p:cNvSpPr>
          <p:nvPr>
            <p:ph type="sldNum" sz="quarter" idx="12"/>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344613"/>
            <a:ext cx="3960000" cy="3859212"/>
          </a:xfrm>
        </p:spPr>
        <p:txBody>
          <a:bodyPr>
            <a:normAutofit/>
          </a:bodyPr>
          <a:lstStyle>
            <a:lvl1pPr>
              <a:buClr>
                <a:schemeClr val="accent2">
                  <a:lumMod val="90000"/>
                  <a:lumOff val="10000"/>
                </a:schemeClr>
              </a:buClr>
              <a:defRPr sz="1600"/>
            </a:lvl1pPr>
            <a:lvl2pPr marL="541312" indent="-285750">
              <a:buClr>
                <a:schemeClr val="accent2">
                  <a:lumMod val="90000"/>
                  <a:lumOff val="10000"/>
                </a:schemeClr>
              </a:buClr>
              <a:buFont typeface="Wingdings" charset="2"/>
              <a:buChar char="§"/>
              <a:defRPr sz="1500"/>
            </a:lvl2pPr>
            <a:lvl3pPr>
              <a:buClr>
                <a:schemeClr val="accent2">
                  <a:lumMod val="90000"/>
                  <a:lumOff val="10000"/>
                </a:schemeClr>
              </a:buClr>
              <a:defRPr sz="14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344613"/>
            <a:ext cx="3960000" cy="3859212"/>
          </a:xfrm>
        </p:spPr>
        <p:txBody>
          <a:bodyPr>
            <a:normAutofit/>
          </a:bodyPr>
          <a:lstStyle>
            <a:lvl1pPr>
              <a:buClr>
                <a:schemeClr val="accent2">
                  <a:lumMod val="90000"/>
                  <a:lumOff val="10000"/>
                </a:schemeClr>
              </a:buClr>
              <a:defRPr sz="1600"/>
            </a:lvl1pPr>
            <a:lvl2pPr marL="541312" indent="-285750">
              <a:buClr>
                <a:schemeClr val="accent2">
                  <a:lumMod val="90000"/>
                  <a:lumOff val="10000"/>
                </a:schemeClr>
              </a:buClr>
              <a:buFont typeface="Wingdings" charset="2"/>
              <a:buChar char="§"/>
              <a:defRPr sz="1500"/>
            </a:lvl2pPr>
            <a:lvl3pPr>
              <a:buClr>
                <a:schemeClr val="accent2">
                  <a:lumMod val="90000"/>
                  <a:lumOff val="10000"/>
                </a:schemeClr>
              </a:buClr>
              <a:defRPr sz="14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10" name="Foliennummernplatzhalter 9"/>
          <p:cNvSpPr>
            <a:spLocks noGrp="1"/>
          </p:cNvSpPr>
          <p:nvPr>
            <p:ph type="sldNum" sz="quarter" idx="12"/>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8" name="Textplatzhalter 2"/>
          <p:cNvSpPr>
            <a:spLocks noGrp="1"/>
          </p:cNvSpPr>
          <p:nvPr>
            <p:ph type="body" idx="13" hasCustomPrompt="1"/>
          </p:nvPr>
        </p:nvSpPr>
        <p:spPr bwMode="gray">
          <a:xfrm>
            <a:off x="468314" y="1344613"/>
            <a:ext cx="3960811" cy="533136"/>
          </a:xfrm>
          <a:solidFill>
            <a:srgbClr val="CBDDEF"/>
          </a:solidFill>
          <a:ln>
            <a:solidFill>
              <a:schemeClr val="bg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tx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
        <p:nvSpPr>
          <p:cNvPr id="12" name="Foliennummernplatzhalter 11"/>
          <p:cNvSpPr>
            <a:spLocks noGrp="1"/>
          </p:cNvSpPr>
          <p:nvPr>
            <p:ph type="sldNum" sz="quarter" idx="16"/>
          </p:nvPr>
        </p:nvSpPr>
        <p:spPr/>
        <p:txBody>
          <a:bodyPr/>
          <a:lstStyle/>
          <a:p>
            <a:fld id="{BE3DC40E-DBBE-4E2D-9EEC-FBF0DA0E9179}" type="slidenum">
              <a:rPr lang="de-AT" smtClean="0"/>
              <a:pPr/>
              <a:t>‹#›</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
        <p:nvSpPr>
          <p:cNvPr id="14" name="Textplatzhalter 2"/>
          <p:cNvSpPr>
            <a:spLocks noGrp="1"/>
          </p:cNvSpPr>
          <p:nvPr>
            <p:ph type="body" idx="17" hasCustomPrompt="1"/>
          </p:nvPr>
        </p:nvSpPr>
        <p:spPr bwMode="gray">
          <a:xfrm>
            <a:off x="4727894" y="1344613"/>
            <a:ext cx="3960811" cy="533136"/>
          </a:xfrm>
          <a:solidFill>
            <a:srgbClr val="CBDDEF"/>
          </a:solidFill>
          <a:ln>
            <a:solidFill>
              <a:schemeClr val="bg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tx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p:txBody>
          <a:bodyPr/>
          <a:lstStyle>
            <a:lvl1pPr>
              <a:defRPr sz="600">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145EA6F-A024-4C66-9C8B-8520E7132562}" type="slidenum">
              <a:rPr lang="en-US"/>
              <a:pPr/>
              <a:t>‹#›</a:t>
            </a:fld>
            <a:endParaRPr lang="en-US"/>
          </a:p>
        </p:txBody>
      </p:sp>
      <p:sp>
        <p:nvSpPr>
          <p:cNvPr id="7" name="Title 6">
            <a:extLst>
              <a:ext uri="{FF2B5EF4-FFF2-40B4-BE49-F238E27FC236}">
                <a16:creationId xmlns:a16="http://schemas.microsoft.com/office/drawing/2014/main" id="{78F75C76-9519-794F-8C96-78B07479FB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878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344613"/>
            <a:ext cx="7764463" cy="3859212"/>
          </a:xfrm>
          <a:prstGeom prst="rect">
            <a:avLst/>
          </a:prstGeom>
        </p:spPr>
        <p:txBody>
          <a:bodyPr vert="horz" lIns="0" tIns="45715" rIns="0" bIns="45715" rtlCol="0">
            <a:normAutofit/>
          </a:bodyPr>
          <a:lstStyle/>
          <a:p>
            <a:pPr lvl="0"/>
            <a:r>
              <a:rPr lang="de-AT" dirty="0"/>
              <a:t>Textmasterformate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oliennummernplatzhalter 5"/>
          <p:cNvSpPr>
            <a:spLocks noGrp="1"/>
          </p:cNvSpPr>
          <p:nvPr userDrawn="1">
            <p:ph type="sldNum" sz="quarter" idx="4"/>
          </p:nvPr>
        </p:nvSpPr>
        <p:spPr>
          <a:xfrm>
            <a:off x="462407" y="5412059"/>
            <a:ext cx="892150" cy="258085"/>
          </a:xfrm>
          <a:prstGeom prst="rect">
            <a:avLst/>
          </a:prstGeom>
        </p:spPr>
        <p:txBody>
          <a:bodyPr vert="horz" lIns="0" tIns="45715" rIns="0" bIns="45715" rtlCol="0" anchor="ctr"/>
          <a:lstStyle>
            <a:lvl1pPr algn="l">
              <a:defRPr sz="800" cap="all" baseline="0">
                <a:solidFill>
                  <a:schemeClr val="tx1">
                    <a:tint val="75000"/>
                  </a:schemeClr>
                </a:solidFill>
              </a:defRPr>
            </a:lvl1pPr>
          </a:lstStyle>
          <a:p>
            <a:fld id="{BE3DC40E-DBBE-4E2D-9EEC-FBF0DA0E9179}" type="slidenum">
              <a:rPr lang="de-AT" smtClean="0"/>
              <a:pPr/>
              <a:t>‹#›</a:t>
            </a:fld>
            <a:endParaRPr lang="de-AT" dirty="0"/>
          </a:p>
        </p:txBody>
      </p:sp>
      <p:sp>
        <p:nvSpPr>
          <p:cNvPr id="15" name="Titelplatzhalter 14"/>
          <p:cNvSpPr>
            <a:spLocks noGrp="1"/>
          </p:cNvSpPr>
          <p:nvPr userDrawn="1">
            <p:ph type="title"/>
          </p:nvPr>
        </p:nvSpPr>
        <p:spPr bwMode="auto">
          <a:xfrm>
            <a:off x="462408" y="139700"/>
            <a:ext cx="6840000" cy="903822"/>
          </a:xfrm>
          <a:prstGeom prst="rect">
            <a:avLst/>
          </a:prstGeom>
        </p:spPr>
        <p:txBody>
          <a:bodyPr vert="horz" lIns="0" tIns="0" rIns="0" bIns="0" rtlCol="0" anchor="ctr">
            <a:normAutofit/>
          </a:bodyPr>
          <a:lstStyle/>
          <a:p>
            <a:r>
              <a:rPr lang="de-AT" dirty="0"/>
              <a:t>Titelmasterformat durch </a:t>
            </a:r>
            <a:br>
              <a:rPr lang="de-AT" dirty="0"/>
            </a:br>
            <a:r>
              <a:rPr lang="de-AT" dirty="0"/>
              <a:t>Klicken bearbeiten</a:t>
            </a:r>
          </a:p>
        </p:txBody>
      </p:sp>
      <p:pic>
        <p:nvPicPr>
          <p:cNvPr id="16" name="Grafik 15"/>
          <p:cNvPicPr>
            <a:picLocks noChangeAspect="1"/>
          </p:cNvPicPr>
          <p:nvPr userDrawn="1"/>
        </p:nvPicPr>
        <p:blipFill>
          <a:blip r:embed="rId6"/>
          <a:stretch>
            <a:fillRect/>
          </a:stretch>
        </p:blipFill>
        <p:spPr>
          <a:xfrm>
            <a:off x="0" y="0"/>
            <a:ext cx="390525" cy="5715000"/>
          </a:xfrm>
          <a:prstGeom prst="rect">
            <a:avLst/>
          </a:prstGeom>
        </p:spPr>
      </p:pic>
      <p:pic>
        <p:nvPicPr>
          <p:cNvPr id="19" name="Grafik 18"/>
          <p:cNvPicPr>
            <a:picLocks noChangeAspect="1"/>
          </p:cNvPicPr>
          <p:nvPr userDrawn="1"/>
        </p:nvPicPr>
        <p:blipFill>
          <a:blip r:embed="rId7"/>
          <a:stretch>
            <a:fillRect/>
          </a:stretch>
        </p:blipFill>
        <p:spPr>
          <a:xfrm>
            <a:off x="457200" y="1030828"/>
            <a:ext cx="3954137" cy="55338"/>
          </a:xfrm>
          <a:prstGeom prst="rect">
            <a:avLst/>
          </a:prstGeom>
        </p:spPr>
      </p:pic>
      <p:pic>
        <p:nvPicPr>
          <p:cNvPr id="20" name="Grafik 19"/>
          <p:cNvPicPr>
            <a:picLocks noChangeAspect="1"/>
          </p:cNvPicPr>
          <p:nvPr userDrawn="1"/>
        </p:nvPicPr>
        <p:blipFill>
          <a:blip r:embed="rId7"/>
          <a:stretch>
            <a:fillRect/>
          </a:stretch>
        </p:blipFill>
        <p:spPr>
          <a:xfrm>
            <a:off x="3483847" y="1030828"/>
            <a:ext cx="3954137" cy="55338"/>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7" r:id="rId2"/>
    <p:sldLayoutId id="2147483668" r:id="rId3"/>
    <p:sldLayoutId id="2147483669" r:id="rId4"/>
  </p:sldLayoutIdLst>
  <p:transition>
    <p:fade/>
  </p:transition>
  <p:hf hdr="0" ftr="0" dt="0"/>
  <p:txStyles>
    <p:titleStyle>
      <a:lvl1pPr algn="l" defTabSz="914306" rtl="0" eaLnBrk="1" latinLnBrk="0" hangingPunct="1">
        <a:lnSpc>
          <a:spcPct val="100000"/>
        </a:lnSpc>
        <a:spcBef>
          <a:spcPct val="0"/>
        </a:spcBef>
        <a:buNone/>
        <a:defRPr sz="2400" b="1"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66700" indent="-266700" algn="l" defTabSz="914306" rtl="0" eaLnBrk="1" latinLnBrk="0" hangingPunct="1">
        <a:lnSpc>
          <a:spcPct val="100000"/>
        </a:lnSpc>
        <a:spcBef>
          <a:spcPts val="0"/>
        </a:spcBef>
        <a:spcAft>
          <a:spcPts val="600"/>
        </a:spcAft>
        <a:buClr>
          <a:schemeClr val="accent2">
            <a:lumMod val="90000"/>
            <a:lumOff val="10000"/>
          </a:schemeClr>
        </a:buClr>
        <a:buFont typeface="Wingdings" charset="2"/>
        <a:buChar char="§"/>
        <a:defRPr sz="1600" kern="1200">
          <a:solidFill>
            <a:schemeClr val="tx1"/>
          </a:solidFill>
          <a:latin typeface="Arial" panose="020B0604020202020204" pitchFamily="34" charset="0"/>
          <a:ea typeface="+mn-ea"/>
          <a:cs typeface="Arial" panose="020B0604020202020204" pitchFamily="34" charset="0"/>
        </a:defRPr>
      </a:lvl1pPr>
      <a:lvl2pPr marL="539750" indent="-273050" algn="l" defTabSz="914306" rtl="0" eaLnBrk="1" latinLnBrk="0" hangingPunct="1">
        <a:lnSpc>
          <a:spcPct val="100000"/>
        </a:lnSpc>
        <a:spcBef>
          <a:spcPts val="0"/>
        </a:spcBef>
        <a:spcAft>
          <a:spcPts val="400"/>
        </a:spcAft>
        <a:buClr>
          <a:schemeClr val="accent2">
            <a:lumMod val="90000"/>
            <a:lumOff val="10000"/>
          </a:schemeClr>
        </a:buClr>
        <a:buSzPct val="100000"/>
        <a:buFont typeface="Wingdings" charset="2"/>
        <a:buChar char="§"/>
        <a:defRPr sz="1500" kern="1200">
          <a:solidFill>
            <a:schemeClr val="tx1"/>
          </a:solidFill>
          <a:latin typeface="Arial" panose="020B0604020202020204" pitchFamily="34" charset="0"/>
          <a:ea typeface="+mn-ea"/>
          <a:cs typeface="Arial" panose="020B0604020202020204" pitchFamily="34" charset="0"/>
        </a:defRPr>
      </a:lvl2pPr>
      <a:lvl3pPr marL="814388" indent="-27305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400" kern="1200">
          <a:solidFill>
            <a:schemeClr val="tx1"/>
          </a:solidFill>
          <a:latin typeface="Arial" panose="020B0604020202020204" pitchFamily="34" charset="0"/>
          <a:ea typeface="+mn-ea"/>
          <a:cs typeface="Arial" panose="020B0604020202020204" pitchFamily="34" charset="0"/>
        </a:defRPr>
      </a:lvl3pPr>
      <a:lvl4pPr marL="1074738" indent="-26670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4pPr>
      <a:lvl5pPr marL="1341438" indent="-263525"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880" userDrawn="1">
          <p15:clr>
            <a:srgbClr val="F26B43"/>
          </p15:clr>
        </p15:guide>
        <p15:guide id="3" pos="288" userDrawn="1">
          <p15:clr>
            <a:srgbClr val="F26B43"/>
          </p15:clr>
        </p15:guide>
        <p15:guide id="4" pos="5179" userDrawn="1">
          <p15:clr>
            <a:srgbClr val="F26B43"/>
          </p15:clr>
        </p15:guide>
        <p15:guide id="5" pos="5467" userDrawn="1">
          <p15:clr>
            <a:srgbClr val="F26B43"/>
          </p15:clr>
        </p15:guide>
        <p15:guide id="7" orient="horz" pos="3278" userDrawn="1">
          <p15:clr>
            <a:srgbClr val="F26B43"/>
          </p15:clr>
        </p15:guide>
        <p15:guide id="9" orient="horz" pos="182" userDrawn="1">
          <p15:clr>
            <a:srgbClr val="F26B43"/>
          </p15:clr>
        </p15:guide>
        <p15:guide id="10" orient="horz" pos="847" userDrawn="1">
          <p15:clr>
            <a:srgbClr val="F26B43"/>
          </p15:clr>
        </p15:guide>
        <p15:guide id="11" orient="horz" pos="35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21.e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3.e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2.e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24.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31.w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0.xml"/><Relationship Id="rId7" Type="http://schemas.openxmlformats.org/officeDocument/2006/relationships/image" Target="../media/image36.e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35.emf"/><Relationship Id="rId4" Type="http://schemas.openxmlformats.org/officeDocument/2006/relationships/oleObject" Target="../embeddings/oleObject10.bin"/><Relationship Id="rId9"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44.emf"/><Relationship Id="rId18" Type="http://schemas.openxmlformats.org/officeDocument/2006/relationships/oleObject" Target="../embeddings/oleObject21.bin"/><Relationship Id="rId3" Type="http://schemas.openxmlformats.org/officeDocument/2006/relationships/notesSlide" Target="../notesSlides/notesSlide22.xml"/><Relationship Id="rId7" Type="http://schemas.openxmlformats.org/officeDocument/2006/relationships/image" Target="../media/image41.emf"/><Relationship Id="rId12" Type="http://schemas.openxmlformats.org/officeDocument/2006/relationships/oleObject" Target="../embeddings/oleObject18.bin"/><Relationship Id="rId17" Type="http://schemas.openxmlformats.org/officeDocument/2006/relationships/image" Target="../media/image46.emf"/><Relationship Id="rId2" Type="http://schemas.openxmlformats.org/officeDocument/2006/relationships/slideLayout" Target="../slideLayouts/slideLayout4.xml"/><Relationship Id="rId16" Type="http://schemas.openxmlformats.org/officeDocument/2006/relationships/oleObject" Target="../embeddings/oleObject20.bin"/><Relationship Id="rId1" Type="http://schemas.openxmlformats.org/officeDocument/2006/relationships/vmlDrawing" Target="../drawings/vmlDrawing10.vml"/><Relationship Id="rId6" Type="http://schemas.openxmlformats.org/officeDocument/2006/relationships/oleObject" Target="../embeddings/oleObject15.bin"/><Relationship Id="rId11" Type="http://schemas.openxmlformats.org/officeDocument/2006/relationships/image" Target="../media/image43.emf"/><Relationship Id="rId5" Type="http://schemas.openxmlformats.org/officeDocument/2006/relationships/image" Target="../media/image40.emf"/><Relationship Id="rId15" Type="http://schemas.openxmlformats.org/officeDocument/2006/relationships/image" Target="../media/image45.emf"/><Relationship Id="rId10" Type="http://schemas.openxmlformats.org/officeDocument/2006/relationships/oleObject" Target="../embeddings/oleObject17.bin"/><Relationship Id="rId19" Type="http://schemas.openxmlformats.org/officeDocument/2006/relationships/image" Target="../media/image47.emf"/><Relationship Id="rId4" Type="http://schemas.openxmlformats.org/officeDocument/2006/relationships/oleObject" Target="../embeddings/oleObject14.bin"/><Relationship Id="rId9" Type="http://schemas.openxmlformats.org/officeDocument/2006/relationships/image" Target="../media/image42.emf"/><Relationship Id="rId14" Type="http://schemas.openxmlformats.org/officeDocument/2006/relationships/oleObject" Target="../embeddings/oleObject19.bin"/></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7.e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3.bin"/><Relationship Id="rId5" Type="http://schemas.openxmlformats.org/officeDocument/2006/relationships/image" Target="../media/image51.emf"/><Relationship Id="rId4" Type="http://schemas.openxmlformats.org/officeDocument/2006/relationships/oleObject" Target="../embeddings/oleObject2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12.vml"/><Relationship Id="rId5" Type="http://schemas.openxmlformats.org/officeDocument/2006/relationships/image" Target="../media/image52.emf"/><Relationship Id="rId4" Type="http://schemas.openxmlformats.org/officeDocument/2006/relationships/oleObject" Target="../embeddings/oleObject24.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vmlDrawing" Target="../drawings/vmlDrawing13.vml"/><Relationship Id="rId5" Type="http://schemas.openxmlformats.org/officeDocument/2006/relationships/image" Target="../media/image53.emf"/><Relationship Id="rId4" Type="http://schemas.openxmlformats.org/officeDocument/2006/relationships/oleObject" Target="../embeddings/oleObject2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mlDrawing" Target="../drawings/vmlDrawing14.vml"/><Relationship Id="rId5" Type="http://schemas.openxmlformats.org/officeDocument/2006/relationships/image" Target="../media/image54.emf"/><Relationship Id="rId4" Type="http://schemas.openxmlformats.org/officeDocument/2006/relationships/oleObject" Target="../embeddings/oleObject26.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6.emf"/><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28.bin"/><Relationship Id="rId5" Type="http://schemas.openxmlformats.org/officeDocument/2006/relationships/image" Target="../media/image55.emf"/><Relationship Id="rId4" Type="http://schemas.openxmlformats.org/officeDocument/2006/relationships/oleObject" Target="../embeddings/oleObject27.bin"/></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mlDrawing" Target="../drawings/vmlDrawing16.vml"/><Relationship Id="rId5" Type="http://schemas.openxmlformats.org/officeDocument/2006/relationships/image" Target="../media/image62.emf"/><Relationship Id="rId4" Type="http://schemas.openxmlformats.org/officeDocument/2006/relationships/oleObject" Target="../embeddings/oleObject29.bin"/></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vmlDrawing" Target="../drawings/vmlDrawing17.vml"/><Relationship Id="rId5" Type="http://schemas.openxmlformats.org/officeDocument/2006/relationships/image" Target="../media/image63.emf"/><Relationship Id="rId4" Type="http://schemas.openxmlformats.org/officeDocument/2006/relationships/oleObject" Target="../embeddings/oleObject30.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63.emf"/><Relationship Id="rId5" Type="http://schemas.openxmlformats.org/officeDocument/2006/relationships/oleObject" Target="../embeddings/oleObject31.bin"/><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oleObject" Target="../embeddings/oleObject37.bin"/><Relationship Id="rId3" Type="http://schemas.openxmlformats.org/officeDocument/2006/relationships/notesSlide" Target="../notesSlides/notesSlide39.xml"/><Relationship Id="rId7" Type="http://schemas.openxmlformats.org/officeDocument/2006/relationships/image" Target="../media/image67.emf"/><Relationship Id="rId12" Type="http://schemas.openxmlformats.org/officeDocument/2006/relationships/image" Target="../media/image69.emf"/><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oleObject" Target="../embeddings/oleObject33.bin"/><Relationship Id="rId11" Type="http://schemas.openxmlformats.org/officeDocument/2006/relationships/oleObject" Target="../embeddings/oleObject36.bin"/><Relationship Id="rId5" Type="http://schemas.openxmlformats.org/officeDocument/2006/relationships/image" Target="../media/image66.e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68.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notesSlide" Target="../notesSlides/notesSlide40.xml"/><Relationship Id="rId7" Type="http://schemas.openxmlformats.org/officeDocument/2006/relationships/oleObject" Target="../embeddings/oleObject39.bin"/><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image" Target="../media/image72.jpeg"/><Relationship Id="rId5" Type="http://schemas.openxmlformats.org/officeDocument/2006/relationships/image" Target="../media/image70.emf"/><Relationship Id="rId4" Type="http://schemas.openxmlformats.org/officeDocument/2006/relationships/oleObject" Target="../embeddings/oleObject38.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3.emf"/><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oleObject" Target="../embeddings/oleObject41.bin"/><Relationship Id="rId5" Type="http://schemas.openxmlformats.org/officeDocument/2006/relationships/image" Target="../media/image53.emf"/><Relationship Id="rId4" Type="http://schemas.openxmlformats.org/officeDocument/2006/relationships/oleObject" Target="../embeddings/oleObject40.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42.xml"/><Relationship Id="rId7" Type="http://schemas.openxmlformats.org/officeDocument/2006/relationships/image" Target="../media/image75.emf"/><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oleObject" Target="../embeddings/oleObject43.bin"/><Relationship Id="rId5" Type="http://schemas.openxmlformats.org/officeDocument/2006/relationships/image" Target="../media/image74.emf"/><Relationship Id="rId4" Type="http://schemas.openxmlformats.org/officeDocument/2006/relationships/oleObject" Target="../embeddings/oleObject42.bin"/><Relationship Id="rId9" Type="http://schemas.openxmlformats.org/officeDocument/2006/relationships/image" Target="../media/image76.e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mlDrawing" Target="../drawings/vmlDrawing23.vml"/><Relationship Id="rId5" Type="http://schemas.openxmlformats.org/officeDocument/2006/relationships/image" Target="../media/image77.emf"/><Relationship Id="rId4" Type="http://schemas.openxmlformats.org/officeDocument/2006/relationships/oleObject" Target="../embeddings/oleObject45.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44.xml"/><Relationship Id="rId7" Type="http://schemas.openxmlformats.org/officeDocument/2006/relationships/image" Target="../media/image79.emf"/><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oleObject" Target="../embeddings/oleObject47.bin"/><Relationship Id="rId11" Type="http://schemas.openxmlformats.org/officeDocument/2006/relationships/image" Target="../media/image81.emf"/><Relationship Id="rId5" Type="http://schemas.openxmlformats.org/officeDocument/2006/relationships/image" Target="../media/image78.e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80.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vmlDrawing" Target="../drawings/vmlDrawing25.vml"/><Relationship Id="rId5" Type="http://schemas.openxmlformats.org/officeDocument/2006/relationships/image" Target="../media/image53.emf"/><Relationship Id="rId4" Type="http://schemas.openxmlformats.org/officeDocument/2006/relationships/oleObject" Target="../embeddings/oleObject50.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notesSlide" Target="../notesSlides/notesSlide46.xml"/><Relationship Id="rId7" Type="http://schemas.openxmlformats.org/officeDocument/2006/relationships/image" Target="../media/image73.emf"/><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oleObject" Target="../embeddings/oleObject52.bin"/><Relationship Id="rId11" Type="http://schemas.openxmlformats.org/officeDocument/2006/relationships/image" Target="../media/image83.emf"/><Relationship Id="rId5" Type="http://schemas.openxmlformats.org/officeDocument/2006/relationships/image" Target="../media/image53.e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8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48.xml"/><Relationship Id="rId7" Type="http://schemas.openxmlformats.org/officeDocument/2006/relationships/image" Target="../media/image86.emf"/><Relationship Id="rId2" Type="http://schemas.openxmlformats.org/officeDocument/2006/relationships/slideLayout" Target="../slideLayouts/slideLayout4.xml"/><Relationship Id="rId1" Type="http://schemas.openxmlformats.org/officeDocument/2006/relationships/vmlDrawing" Target="../drawings/vmlDrawing27.vml"/><Relationship Id="rId6" Type="http://schemas.openxmlformats.org/officeDocument/2006/relationships/oleObject" Target="../embeddings/oleObject56.bin"/><Relationship Id="rId11" Type="http://schemas.openxmlformats.org/officeDocument/2006/relationships/image" Target="../media/image76.emf"/><Relationship Id="rId5" Type="http://schemas.openxmlformats.org/officeDocument/2006/relationships/image" Target="../media/image85.emf"/><Relationship Id="rId10" Type="http://schemas.openxmlformats.org/officeDocument/2006/relationships/oleObject" Target="../embeddings/oleObject58.bin"/><Relationship Id="rId4" Type="http://schemas.openxmlformats.org/officeDocument/2006/relationships/oleObject" Target="../embeddings/oleObject55.bin"/><Relationship Id="rId9" Type="http://schemas.openxmlformats.org/officeDocument/2006/relationships/image" Target="../media/image87.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vmlDrawing" Target="../drawings/vmlDrawing28.vml"/><Relationship Id="rId5" Type="http://schemas.openxmlformats.org/officeDocument/2006/relationships/image" Target="../media/image88.emf"/><Relationship Id="rId4" Type="http://schemas.openxmlformats.org/officeDocument/2006/relationships/oleObject" Target="../embeddings/oleObject59.bin"/></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89.emf"/><Relationship Id="rId3" Type="http://schemas.openxmlformats.org/officeDocument/2006/relationships/notesSlide" Target="../notesSlides/notesSlide50.xml"/><Relationship Id="rId7" Type="http://schemas.openxmlformats.org/officeDocument/2006/relationships/image" Target="../media/image86.emf"/><Relationship Id="rId12" Type="http://schemas.openxmlformats.org/officeDocument/2006/relationships/oleObject" Target="../embeddings/oleObject64.bin"/><Relationship Id="rId2" Type="http://schemas.openxmlformats.org/officeDocument/2006/relationships/slideLayout" Target="../slideLayouts/slideLayout4.xml"/><Relationship Id="rId1" Type="http://schemas.openxmlformats.org/officeDocument/2006/relationships/vmlDrawing" Target="../drawings/vmlDrawing29.vml"/><Relationship Id="rId6" Type="http://schemas.openxmlformats.org/officeDocument/2006/relationships/oleObject" Target="../embeddings/oleObject61.bin"/><Relationship Id="rId11" Type="http://schemas.openxmlformats.org/officeDocument/2006/relationships/image" Target="../media/image76.emf"/><Relationship Id="rId5" Type="http://schemas.openxmlformats.org/officeDocument/2006/relationships/image" Target="../media/image85.emf"/><Relationship Id="rId10" Type="http://schemas.openxmlformats.org/officeDocument/2006/relationships/oleObject" Target="../embeddings/oleObject63.bin"/><Relationship Id="rId4" Type="http://schemas.openxmlformats.org/officeDocument/2006/relationships/oleObject" Target="../embeddings/oleObject60.bin"/><Relationship Id="rId9" Type="http://schemas.openxmlformats.org/officeDocument/2006/relationships/image" Target="../media/image87.emf"/></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5.bin"/><Relationship Id="rId7" Type="http://schemas.openxmlformats.org/officeDocument/2006/relationships/image" Target="../media/image92.emf"/><Relationship Id="rId2" Type="http://schemas.openxmlformats.org/officeDocument/2006/relationships/slideLayout" Target="../slideLayouts/slideLayout4.xml"/><Relationship Id="rId1" Type="http://schemas.openxmlformats.org/officeDocument/2006/relationships/vmlDrawing" Target="../drawings/vmlDrawing30.vml"/><Relationship Id="rId6" Type="http://schemas.openxmlformats.org/officeDocument/2006/relationships/image" Target="../media/image37.emf"/><Relationship Id="rId5" Type="http://schemas.openxmlformats.org/officeDocument/2006/relationships/oleObject" Target="../embeddings/oleObject66.bin"/><Relationship Id="rId4" Type="http://schemas.openxmlformats.org/officeDocument/2006/relationships/image" Target="../media/image91.e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89.emf"/><Relationship Id="rId3" Type="http://schemas.openxmlformats.org/officeDocument/2006/relationships/notesSlide" Target="../notesSlides/notesSlide54.xml"/><Relationship Id="rId7" Type="http://schemas.openxmlformats.org/officeDocument/2006/relationships/image" Target="../media/image93.wmf"/><Relationship Id="rId12" Type="http://schemas.openxmlformats.org/officeDocument/2006/relationships/oleObject" Target="../embeddings/oleObject71.bin"/><Relationship Id="rId17" Type="http://schemas.openxmlformats.org/officeDocument/2006/relationships/image" Target="../media/image95.emf"/><Relationship Id="rId2" Type="http://schemas.openxmlformats.org/officeDocument/2006/relationships/slideLayout" Target="../slideLayouts/slideLayout4.xml"/><Relationship Id="rId16" Type="http://schemas.openxmlformats.org/officeDocument/2006/relationships/oleObject" Target="../embeddings/oleObject73.bin"/><Relationship Id="rId1" Type="http://schemas.openxmlformats.org/officeDocument/2006/relationships/vmlDrawing" Target="../drawings/vmlDrawing31.vml"/><Relationship Id="rId6" Type="http://schemas.openxmlformats.org/officeDocument/2006/relationships/oleObject" Target="../embeddings/oleObject68.bin"/><Relationship Id="rId11" Type="http://schemas.openxmlformats.org/officeDocument/2006/relationships/image" Target="../media/image76.emf"/><Relationship Id="rId5" Type="http://schemas.openxmlformats.org/officeDocument/2006/relationships/image" Target="../media/image85.emf"/><Relationship Id="rId15" Type="http://schemas.openxmlformats.org/officeDocument/2006/relationships/image" Target="../media/image94.e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87.emf"/><Relationship Id="rId14" Type="http://schemas.openxmlformats.org/officeDocument/2006/relationships/oleObject" Target="../embeddings/oleObject72.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notesSlide" Target="../notesSlides/notesSlide55.xml"/><Relationship Id="rId7" Type="http://schemas.openxmlformats.org/officeDocument/2006/relationships/image" Target="../media/image97.emf"/><Relationship Id="rId2" Type="http://schemas.openxmlformats.org/officeDocument/2006/relationships/slideLayout" Target="../slideLayouts/slideLayout4.xml"/><Relationship Id="rId1" Type="http://schemas.openxmlformats.org/officeDocument/2006/relationships/vmlDrawing" Target="../drawings/vmlDrawing32.vml"/><Relationship Id="rId6" Type="http://schemas.openxmlformats.org/officeDocument/2006/relationships/oleObject" Target="../embeddings/oleObject75.bin"/><Relationship Id="rId11" Type="http://schemas.openxmlformats.org/officeDocument/2006/relationships/image" Target="../media/image99.emf"/><Relationship Id="rId5" Type="http://schemas.openxmlformats.org/officeDocument/2006/relationships/image" Target="../media/image96.emf"/><Relationship Id="rId10" Type="http://schemas.openxmlformats.org/officeDocument/2006/relationships/oleObject" Target="../embeddings/oleObject77.bin"/><Relationship Id="rId4" Type="http://schemas.openxmlformats.org/officeDocument/2006/relationships/oleObject" Target="../embeddings/oleObject74.bin"/><Relationship Id="rId9" Type="http://schemas.openxmlformats.org/officeDocument/2006/relationships/image" Target="../media/image98.emf"/></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image" Target="../media/image104.emf"/><Relationship Id="rId3" Type="http://schemas.openxmlformats.org/officeDocument/2006/relationships/notesSlide" Target="../notesSlides/notesSlide56.xml"/><Relationship Id="rId7" Type="http://schemas.openxmlformats.org/officeDocument/2006/relationships/image" Target="../media/image101.emf"/><Relationship Id="rId12" Type="http://schemas.openxmlformats.org/officeDocument/2006/relationships/image" Target="../media/image86.emf"/><Relationship Id="rId2" Type="http://schemas.openxmlformats.org/officeDocument/2006/relationships/slideLayout" Target="../slideLayouts/slideLayout4.xml"/><Relationship Id="rId1" Type="http://schemas.openxmlformats.org/officeDocument/2006/relationships/vmlDrawing" Target="../drawings/vmlDrawing33.vml"/><Relationship Id="rId6" Type="http://schemas.openxmlformats.org/officeDocument/2006/relationships/oleObject" Target="../embeddings/oleObject79.bin"/><Relationship Id="rId11" Type="http://schemas.openxmlformats.org/officeDocument/2006/relationships/oleObject" Target="../embeddings/oleObject81.bin"/><Relationship Id="rId5" Type="http://schemas.openxmlformats.org/officeDocument/2006/relationships/image" Target="../media/image100.emf"/><Relationship Id="rId15" Type="http://schemas.openxmlformats.org/officeDocument/2006/relationships/image" Target="../media/image106.emf"/><Relationship Id="rId10" Type="http://schemas.openxmlformats.org/officeDocument/2006/relationships/image" Target="../media/image103.emf"/><Relationship Id="rId4" Type="http://schemas.openxmlformats.org/officeDocument/2006/relationships/oleObject" Target="../embeddings/oleObject78.bin"/><Relationship Id="rId9" Type="http://schemas.openxmlformats.org/officeDocument/2006/relationships/image" Target="../media/image102.emf"/><Relationship Id="rId14" Type="http://schemas.openxmlformats.org/officeDocument/2006/relationships/image" Target="../media/image105.em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09.emf"/><Relationship Id="rId2" Type="http://schemas.openxmlformats.org/officeDocument/2006/relationships/slideLayout" Target="../slideLayouts/slideLayout4.xml"/><Relationship Id="rId1" Type="http://schemas.openxmlformats.org/officeDocument/2006/relationships/vmlDrawing" Target="../drawings/vmlDrawing34.vml"/><Relationship Id="rId6" Type="http://schemas.openxmlformats.org/officeDocument/2006/relationships/oleObject" Target="../embeddings/oleObject83.bin"/><Relationship Id="rId5" Type="http://schemas.openxmlformats.org/officeDocument/2006/relationships/image" Target="../media/image108.emf"/><Relationship Id="rId4" Type="http://schemas.openxmlformats.org/officeDocument/2006/relationships/oleObject" Target="../embeddings/oleObject82.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vmlDrawing" Target="../drawings/vmlDrawing35.vml"/><Relationship Id="rId5" Type="http://schemas.openxmlformats.org/officeDocument/2006/relationships/image" Target="../media/image110.emf"/><Relationship Id="rId4" Type="http://schemas.openxmlformats.org/officeDocument/2006/relationships/oleObject" Target="../embeddings/oleObject84.bin"/></Relationships>
</file>

<file path=ppt/slides/_rels/slide75.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notesSlide" Target="../notesSlides/notesSlide62.xml"/><Relationship Id="rId7" Type="http://schemas.openxmlformats.org/officeDocument/2006/relationships/image" Target="../media/image37.emf"/><Relationship Id="rId2" Type="http://schemas.openxmlformats.org/officeDocument/2006/relationships/slideLayout" Target="../slideLayouts/slideLayout4.xml"/><Relationship Id="rId1" Type="http://schemas.openxmlformats.org/officeDocument/2006/relationships/vmlDrawing" Target="../drawings/vmlDrawing36.vml"/><Relationship Id="rId6" Type="http://schemas.openxmlformats.org/officeDocument/2006/relationships/oleObject" Target="../embeddings/oleObject86.bin"/><Relationship Id="rId5" Type="http://schemas.openxmlformats.org/officeDocument/2006/relationships/image" Target="../media/image111.emf"/><Relationship Id="rId4" Type="http://schemas.openxmlformats.org/officeDocument/2006/relationships/oleObject" Target="../embeddings/oleObject85.bin"/></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4.xml"/><Relationship Id="rId1" Type="http://schemas.openxmlformats.org/officeDocument/2006/relationships/vmlDrawing" Target="../drawings/vmlDrawing37.vml"/><Relationship Id="rId4" Type="http://schemas.openxmlformats.org/officeDocument/2006/relationships/image" Target="../media/image112.emf"/></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7.emf"/><Relationship Id="rId4"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buFont typeface="+mj-lt"/>
              <a:buAutoNum type="arabicPeriod"/>
            </a:pPr>
            <a:r>
              <a:rPr lang="en-US" sz="1400" dirty="0"/>
              <a:t>More on Rework and Repetition</a:t>
            </a:r>
          </a:p>
          <a:p>
            <a:pPr marL="342900" indent="-342900">
              <a:buFont typeface="+mj-lt"/>
              <a:buAutoNum type="arabicPeriod"/>
            </a:pPr>
            <a:r>
              <a:rPr lang="en-US" sz="1400" dirty="0"/>
              <a:t>Handling Events</a:t>
            </a:r>
          </a:p>
          <a:p>
            <a:pPr marL="342900" indent="-342900">
              <a:buFont typeface="+mj-lt"/>
              <a:buAutoNum type="arabicPeriod"/>
            </a:pPr>
            <a:r>
              <a:rPr lang="en-US" sz="1400" dirty="0"/>
              <a:t>Handling Exceptions</a:t>
            </a:r>
          </a:p>
          <a:p>
            <a:pPr marL="342900" indent="-342900">
              <a:buFont typeface="+mj-lt"/>
              <a:buAutoNum type="arabicPeriod"/>
            </a:pPr>
            <a:r>
              <a:rPr lang="en-US" sz="1400" dirty="0"/>
              <a:t>Processes and Business Rules</a:t>
            </a:r>
          </a:p>
          <a:p>
            <a:pPr marL="342900" indent="-342900">
              <a:buFont typeface="+mj-lt"/>
              <a:buAutoNum type="arabicPeriod"/>
            </a:pPr>
            <a:r>
              <a:rPr lang="en-US" sz="1400" dirty="0"/>
              <a:t>Recap</a:t>
            </a:r>
            <a:endParaRPr lang="de-DE" sz="1400"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9592155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sz="1800" dirty="0"/>
              <a:t>Identify the entry and exit points that delimit the unstructured cycles in the process model shown below. What are the repetition blocks?</a:t>
            </a:r>
          </a:p>
          <a:p>
            <a:r>
              <a:rPr lang="en-AU" sz="1800" dirty="0"/>
              <a:t>Model the business process shown below using a loop activity.</a:t>
            </a:r>
          </a:p>
          <a:p>
            <a:endParaRPr lang="en-AU" sz="1800" dirty="0"/>
          </a:p>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4.1</a:t>
            </a:r>
          </a:p>
        </p:txBody>
      </p:sp>
      <p:pic>
        <p:nvPicPr>
          <p:cNvPr id="4" name="Picture 3">
            <a:extLst>
              <a:ext uri="{FF2B5EF4-FFF2-40B4-BE49-F238E27FC236}">
                <a16:creationId xmlns:a16="http://schemas.microsoft.com/office/drawing/2014/main" id="{EC2B04E7-0FD1-6845-A4B9-44E5A5574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385" y="2641021"/>
            <a:ext cx="5346906" cy="2788818"/>
          </a:xfrm>
          <a:prstGeom prst="rect">
            <a:avLst/>
          </a:prstGeom>
        </p:spPr>
      </p:pic>
    </p:spTree>
    <p:extLst>
      <p:ext uri="{BB962C8B-B14F-4D97-AF65-F5344CB8AC3E}">
        <p14:creationId xmlns:p14="http://schemas.microsoft.com/office/powerpoint/2010/main" val="328688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title"/>
          </p:nvPr>
        </p:nvSpPr>
        <p:spPr>
          <a:xfrm>
            <a:off x="462408" y="139700"/>
            <a:ext cx="6840000" cy="903822"/>
          </a:xfrm>
        </p:spPr>
        <p:txBody>
          <a:bodyPr/>
          <a:lstStyle/>
          <a:p>
            <a:r>
              <a:rPr lang="en-AU" dirty="0"/>
              <a:t>Example: multi-instance activity</a:t>
            </a:r>
          </a:p>
        </p:txBody>
      </p:sp>
      <p:sp>
        <p:nvSpPr>
          <p:cNvPr id="758786" name="Rectangle 3"/>
          <p:cNvSpPr>
            <a:spLocks noGrp="1" noChangeArrowheads="1"/>
          </p:cNvSpPr>
          <p:nvPr>
            <p:ph type="body" idx="1"/>
          </p:nvPr>
        </p:nvSpPr>
        <p:spPr>
          <a:xfrm>
            <a:off x="566481" y="1710541"/>
            <a:ext cx="8285287" cy="3165231"/>
          </a:xfrm>
        </p:spPr>
        <p:txBody>
          <a:bodyPr>
            <a:normAutofit/>
          </a:bodyPr>
          <a:lstStyle/>
          <a:p>
            <a:pPr>
              <a:buFontTx/>
              <a:buNone/>
            </a:pPr>
            <a:r>
              <a:rPr lang="en-AU" sz="1800" dirty="0"/>
              <a:t>	</a:t>
            </a:r>
            <a:r>
              <a:rPr lang="en-AU" sz="2000" dirty="0"/>
              <a:t>In procurement, typically a quote is to be obtained from all preferred suppliers (assumption: five preferred suppliers exist). After all quotes are received, they are evaluated and the best quote is selected. A corresponding purchase order is then placed.</a:t>
            </a:r>
            <a:endParaRPr lang="en-AU" sz="1800" dirty="0"/>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11</a:t>
            </a:fld>
            <a:endParaRPr lang="en-AU">
              <a:solidFill>
                <a:prstClr val="black">
                  <a:lumMod val="50000"/>
                  <a:lumOff val="50000"/>
                </a:prstClr>
              </a:solidFill>
            </a:endParaRPr>
          </a:p>
        </p:txBody>
      </p:sp>
      <p:sp>
        <p:nvSpPr>
          <p:cNvPr id="5" name="Rectangle 5"/>
          <p:cNvSpPr>
            <a:spLocks noChangeArrowheads="1"/>
          </p:cNvSpPr>
          <p:nvPr/>
        </p:nvSpPr>
        <p:spPr bwMode="auto">
          <a:xfrm>
            <a:off x="736840" y="1310431"/>
            <a:ext cx="1766830"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Procurement</a:t>
            </a:r>
          </a:p>
        </p:txBody>
      </p:sp>
    </p:spTree>
    <p:extLst>
      <p:ext uri="{BB962C8B-B14F-4D97-AF65-F5344CB8AC3E}">
        <p14:creationId xmlns:p14="http://schemas.microsoft.com/office/powerpoint/2010/main" val="3877428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9315" name="Object 2"/>
          <p:cNvGraphicFramePr>
            <a:graphicFrameLocks noGrp="1" noChangeAspect="1"/>
          </p:cNvGraphicFramePr>
          <p:nvPr>
            <p:ph idx="1"/>
            <p:extLst>
              <p:ext uri="{D42A27DB-BD31-4B8C-83A1-F6EECF244321}">
                <p14:modId xmlns:p14="http://schemas.microsoft.com/office/powerpoint/2010/main" val="3878725515"/>
              </p:ext>
            </p:extLst>
          </p:nvPr>
        </p:nvGraphicFramePr>
        <p:xfrm>
          <a:off x="2005111" y="1192067"/>
          <a:ext cx="6883022" cy="4735681"/>
        </p:xfrm>
        <a:graphic>
          <a:graphicData uri="http://schemas.openxmlformats.org/presentationml/2006/ole">
            <mc:AlternateContent xmlns:mc="http://schemas.openxmlformats.org/markup-compatibility/2006">
              <mc:Choice xmlns:v="urn:schemas-microsoft-com:vml" Requires="v">
                <p:oleObj spid="_x0000_s42038" name="Visio" r:id="rId4" imgW="8081246" imgH="5561249" progId="Visio.Drawing.11">
                  <p:embed/>
                </p:oleObj>
              </mc:Choice>
              <mc:Fallback>
                <p:oleObj name="Visio" r:id="rId4" imgW="8081246" imgH="5561249" progId="Visio.Drawing.11">
                  <p:embed/>
                  <p:pic>
                    <p:nvPicPr>
                      <p:cNvPr id="154931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111" y="1192067"/>
                        <a:ext cx="6883022" cy="4735681"/>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a:xfrm>
            <a:off x="462408" y="139700"/>
            <a:ext cx="6840000" cy="903822"/>
          </a:xfrm>
        </p:spPr>
        <p:txBody>
          <a:bodyPr/>
          <a:lstStyle/>
          <a:p>
            <a:r>
              <a:rPr lang="en-US" dirty="0"/>
              <a:t>Solution: without multi-instance activity</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12</a:t>
            </a:fld>
            <a:endParaRPr lang="en-AU">
              <a:solidFill>
                <a:prstClr val="black">
                  <a:lumMod val="50000"/>
                  <a:lumOff val="50000"/>
                </a:prstClr>
              </a:solidFill>
            </a:endParaRPr>
          </a:p>
        </p:txBody>
      </p:sp>
      <p:sp>
        <p:nvSpPr>
          <p:cNvPr id="6" name="Rectangle 5">
            <a:extLst>
              <a:ext uri="{FF2B5EF4-FFF2-40B4-BE49-F238E27FC236}">
                <a16:creationId xmlns:a16="http://schemas.microsoft.com/office/drawing/2014/main" id="{C7748FC6-7B9C-CA44-911E-6FB639E9D0A1}"/>
              </a:ext>
            </a:extLst>
          </p:cNvPr>
          <p:cNvSpPr>
            <a:spLocks noChangeArrowheads="1"/>
          </p:cNvSpPr>
          <p:nvPr/>
        </p:nvSpPr>
        <p:spPr bwMode="auto">
          <a:xfrm>
            <a:off x="529450" y="1112468"/>
            <a:ext cx="1766830"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Procurement</a:t>
            </a:r>
          </a:p>
        </p:txBody>
      </p:sp>
    </p:spTree>
    <p:extLst>
      <p:ext uri="{BB962C8B-B14F-4D97-AF65-F5344CB8AC3E}">
        <p14:creationId xmlns:p14="http://schemas.microsoft.com/office/powerpoint/2010/main" val="13930906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900" name="Rectangle 3"/>
          <p:cNvSpPr>
            <a:spLocks noGrp="1" noChangeArrowheads="1"/>
          </p:cNvSpPr>
          <p:nvPr>
            <p:ph idx="1"/>
          </p:nvPr>
        </p:nvSpPr>
        <p:spPr>
          <a:xfrm>
            <a:off x="1038498" y="1305842"/>
            <a:ext cx="7389065" cy="4309191"/>
          </a:xfrm>
        </p:spPr>
        <p:txBody>
          <a:bodyPr>
            <a:noAutofit/>
          </a:bodyPr>
          <a:lstStyle/>
          <a:p>
            <a:pPr marL="0" indent="0">
              <a:lnSpc>
                <a:spcPct val="90000"/>
              </a:lnSpc>
              <a:buNone/>
            </a:pPr>
            <a:r>
              <a:rPr lang="en-AU" sz="1800" dirty="0"/>
              <a:t>Provides a mechanism to indicate that an activity is executed </a:t>
            </a:r>
            <a:r>
              <a:rPr lang="en-AU" sz="1800" i="1" dirty="0"/>
              <a:t>multiple times concurrently</a:t>
            </a:r>
            <a:endParaRPr lang="en-AU" sz="1800" dirty="0"/>
          </a:p>
          <a:p>
            <a:pPr>
              <a:lnSpc>
                <a:spcPct val="90000"/>
              </a:lnSpc>
            </a:pPr>
            <a:endParaRPr lang="en-AU" sz="1800" dirty="0"/>
          </a:p>
          <a:p>
            <a:pPr>
              <a:lnSpc>
                <a:spcPct val="90000"/>
              </a:lnSpc>
            </a:pPr>
            <a:endParaRPr lang="en-AU" sz="1800" dirty="0"/>
          </a:p>
          <a:p>
            <a:pPr>
              <a:lnSpc>
                <a:spcPct val="90000"/>
              </a:lnSpc>
            </a:pPr>
            <a:endParaRPr lang="en-AU" sz="1800" dirty="0"/>
          </a:p>
          <a:p>
            <a:pPr>
              <a:lnSpc>
                <a:spcPct val="90000"/>
              </a:lnSpc>
            </a:pPr>
            <a:endParaRPr lang="en-AU" sz="1800" dirty="0"/>
          </a:p>
          <a:p>
            <a:pPr>
              <a:lnSpc>
                <a:spcPct val="90000"/>
              </a:lnSpc>
            </a:pPr>
            <a:endParaRPr lang="en-AU" sz="1800" dirty="0"/>
          </a:p>
          <a:p>
            <a:pPr marL="0" indent="0">
              <a:lnSpc>
                <a:spcPct val="110000"/>
              </a:lnSpc>
              <a:buNone/>
            </a:pPr>
            <a:r>
              <a:rPr lang="en-AU" sz="1800" dirty="0"/>
              <a:t>Useful when the same activity needs to be executed for multiple entities or data items, such as:</a:t>
            </a:r>
          </a:p>
          <a:p>
            <a:pPr marL="342622" lvl="1" indent="-152130">
              <a:lnSpc>
                <a:spcPct val="90000"/>
              </a:lnSpc>
            </a:pPr>
            <a:r>
              <a:rPr lang="en-AU" sz="1600" dirty="0"/>
              <a:t>Request quotes from multiple suppliers</a:t>
            </a:r>
          </a:p>
          <a:p>
            <a:pPr marL="342622" lvl="1" indent="-152130">
              <a:lnSpc>
                <a:spcPct val="90000"/>
              </a:lnSpc>
            </a:pPr>
            <a:r>
              <a:rPr lang="en-AU" sz="1600" dirty="0"/>
              <a:t>Check the availability for each line item in an order separately</a:t>
            </a:r>
          </a:p>
          <a:p>
            <a:pPr marL="342622" lvl="1" indent="-152130">
              <a:lnSpc>
                <a:spcPct val="90000"/>
              </a:lnSpc>
            </a:pPr>
            <a:r>
              <a:rPr lang="en-AU" sz="1600" dirty="0"/>
              <a:t>Send and gather questionnaires from multiple witnesses in the context of an insurance claim</a:t>
            </a:r>
          </a:p>
          <a:p>
            <a:pPr lvl="1">
              <a:lnSpc>
                <a:spcPct val="90000"/>
              </a:lnSpc>
            </a:pPr>
            <a:endParaRPr lang="en-AU" sz="1800" dirty="0"/>
          </a:p>
        </p:txBody>
      </p:sp>
      <p:sp>
        <p:nvSpPr>
          <p:cNvPr id="2" name="Title 1"/>
          <p:cNvSpPr>
            <a:spLocks noGrp="1"/>
          </p:cNvSpPr>
          <p:nvPr>
            <p:ph type="title"/>
          </p:nvPr>
        </p:nvSpPr>
        <p:spPr>
          <a:xfrm>
            <a:off x="462408" y="139700"/>
            <a:ext cx="6840000" cy="903822"/>
          </a:xfrm>
        </p:spPr>
        <p:txBody>
          <a:bodyPr/>
          <a:lstStyle/>
          <a:p>
            <a:r>
              <a:rPr lang="en-US" dirty="0"/>
              <a:t>Parallel repetition: multi-instance activity</a:t>
            </a:r>
          </a:p>
        </p:txBody>
      </p:sp>
      <p:graphicFrame>
        <p:nvGraphicFramePr>
          <p:cNvPr id="720898" name="Object 4"/>
          <p:cNvGraphicFramePr>
            <a:graphicFrameLocks noChangeAspect="1"/>
          </p:cNvGraphicFramePr>
          <p:nvPr>
            <p:extLst>
              <p:ext uri="{D42A27DB-BD31-4B8C-83A1-F6EECF244321}">
                <p14:modId xmlns:p14="http://schemas.microsoft.com/office/powerpoint/2010/main" val="1895358028"/>
              </p:ext>
            </p:extLst>
          </p:nvPr>
        </p:nvGraphicFramePr>
        <p:xfrm>
          <a:off x="2867635" y="2287304"/>
          <a:ext cx="1206817" cy="757987"/>
        </p:xfrm>
        <a:graphic>
          <a:graphicData uri="http://schemas.openxmlformats.org/presentationml/2006/ole">
            <mc:AlternateContent xmlns:mc="http://schemas.openxmlformats.org/markup-compatibility/2006">
              <mc:Choice xmlns:v="urn:schemas-microsoft-com:vml" Requires="v">
                <p:oleObj spid="_x0000_s43115" name="Visio" r:id="rId4" imgW="1126886" imgH="766882" progId="Visio.Drawing.11">
                  <p:embed/>
                </p:oleObj>
              </mc:Choice>
              <mc:Fallback>
                <p:oleObj name="Visio" r:id="rId4" imgW="1126886" imgH="766882" progId="Visio.Drawing.11">
                  <p:embed/>
                  <p:pic>
                    <p:nvPicPr>
                      <p:cNvPr id="720898" name="Object 4"/>
                      <p:cNvPicPr>
                        <a:picLocks noChangeAspect="1" noChangeArrowheads="1"/>
                      </p:cNvPicPr>
                      <p:nvPr/>
                    </p:nvPicPr>
                    <p:blipFill>
                      <a:blip r:embed="rId5"/>
                      <a:srcRect/>
                      <a:stretch>
                        <a:fillRect/>
                      </a:stretch>
                    </p:blipFill>
                    <p:spPr bwMode="auto">
                      <a:xfrm>
                        <a:off x="2867635" y="2287304"/>
                        <a:ext cx="1206817" cy="75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563" name="Object 4"/>
          <p:cNvGraphicFramePr>
            <a:graphicFrameLocks noChangeAspect="1"/>
          </p:cNvGraphicFramePr>
          <p:nvPr>
            <p:extLst>
              <p:ext uri="{D42A27DB-BD31-4B8C-83A1-F6EECF244321}">
                <p14:modId xmlns:p14="http://schemas.microsoft.com/office/powerpoint/2010/main" val="3094308695"/>
              </p:ext>
            </p:extLst>
          </p:nvPr>
        </p:nvGraphicFramePr>
        <p:xfrm>
          <a:off x="4366248" y="2293348"/>
          <a:ext cx="1206500" cy="757115"/>
        </p:xfrm>
        <a:graphic>
          <a:graphicData uri="http://schemas.openxmlformats.org/presentationml/2006/ole">
            <mc:AlternateContent xmlns:mc="http://schemas.openxmlformats.org/markup-compatibility/2006">
              <mc:Choice xmlns:v="urn:schemas-microsoft-com:vml" Requires="v">
                <p:oleObj spid="_x0000_s43116" name="Visio" r:id="rId6" imgW="1126886" imgH="766882" progId="Visio.Drawing.11">
                  <p:embed/>
                </p:oleObj>
              </mc:Choice>
              <mc:Fallback>
                <p:oleObj name="Visio" r:id="rId6" imgW="1126886" imgH="766882" progId="Visio.Drawing.11">
                  <p:embed/>
                  <p:pic>
                    <p:nvPicPr>
                      <p:cNvPr id="706563" name="Object 4"/>
                      <p:cNvPicPr>
                        <a:picLocks noChangeAspect="1" noChangeArrowheads="1"/>
                      </p:cNvPicPr>
                      <p:nvPr/>
                    </p:nvPicPr>
                    <p:blipFill>
                      <a:blip r:embed="rId7"/>
                      <a:srcRect/>
                      <a:stretch>
                        <a:fillRect/>
                      </a:stretch>
                    </p:blipFill>
                    <p:spPr bwMode="auto">
                      <a:xfrm>
                        <a:off x="4366248" y="2293348"/>
                        <a:ext cx="1206500" cy="75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13</a:t>
            </a:fld>
            <a:endParaRPr lang="en-AU">
              <a:solidFill>
                <a:prstClr val="black">
                  <a:lumMod val="50000"/>
                  <a:lumOff val="50000"/>
                </a:prstClr>
              </a:solidFill>
            </a:endParaRPr>
          </a:p>
        </p:txBody>
      </p:sp>
    </p:spTree>
    <p:extLst>
      <p:ext uri="{BB962C8B-B14F-4D97-AF65-F5344CB8AC3E}">
        <p14:creationId xmlns:p14="http://schemas.microsoft.com/office/powerpoint/2010/main" val="739842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5" name="Rectangle 2"/>
          <p:cNvSpPr>
            <a:spLocks noGrp="1" noChangeArrowheads="1"/>
          </p:cNvSpPr>
          <p:nvPr>
            <p:ph type="title"/>
          </p:nvPr>
        </p:nvSpPr>
        <p:spPr>
          <a:xfrm>
            <a:off x="462408" y="139700"/>
            <a:ext cx="6840000" cy="903822"/>
          </a:xfrm>
        </p:spPr>
        <p:txBody>
          <a:bodyPr/>
          <a:lstStyle/>
          <a:p>
            <a:r>
              <a:rPr lang="en-AU" dirty="0"/>
              <a:t>Solution: with multi-instance activity</a:t>
            </a:r>
          </a:p>
        </p:txBody>
      </p:sp>
      <p:graphicFrame>
        <p:nvGraphicFramePr>
          <p:cNvPr id="2" name="Object 1"/>
          <p:cNvGraphicFramePr>
            <a:graphicFrameLocks noChangeAspect="1"/>
          </p:cNvGraphicFramePr>
          <p:nvPr>
            <p:extLst/>
          </p:nvPr>
        </p:nvGraphicFramePr>
        <p:xfrm>
          <a:off x="1616587" y="1631239"/>
          <a:ext cx="5620972" cy="1973385"/>
        </p:xfrm>
        <a:graphic>
          <a:graphicData uri="http://schemas.openxmlformats.org/presentationml/2006/ole">
            <mc:AlternateContent xmlns:mc="http://schemas.openxmlformats.org/markup-compatibility/2006">
              <mc:Choice xmlns:v="urn:schemas-microsoft-com:vml" Requires="v">
                <p:oleObj spid="_x0000_s44086" name="Visio" r:id="rId4" imgW="5561032" imgH="1961037" progId="Visio.Drawing.11">
                  <p:embed/>
                </p:oleObj>
              </mc:Choice>
              <mc:Fallback>
                <p:oleObj name="Visio" r:id="rId4" imgW="5561032" imgH="1961037" progId="Visio.Drawing.11">
                  <p:embed/>
                  <p:pic>
                    <p:nvPicPr>
                      <p:cNvPr id="2" name="Object 1"/>
                      <p:cNvPicPr>
                        <a:picLocks noChangeAspect="1" noChangeArrowheads="1"/>
                      </p:cNvPicPr>
                      <p:nvPr/>
                    </p:nvPicPr>
                    <p:blipFill>
                      <a:blip r:embed="rId5"/>
                      <a:srcRect/>
                      <a:stretch>
                        <a:fillRect/>
                      </a:stretch>
                    </p:blipFill>
                    <p:spPr bwMode="auto">
                      <a:xfrm>
                        <a:off x="1616587" y="1631239"/>
                        <a:ext cx="5620972" cy="19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ounded Rectangular Callout 3"/>
          <p:cNvSpPr/>
          <p:nvPr/>
        </p:nvSpPr>
        <p:spPr bwMode="auto">
          <a:xfrm>
            <a:off x="4820913" y="1686782"/>
            <a:ext cx="1179837" cy="370494"/>
          </a:xfrm>
          <a:prstGeom prst="wedgeRoundRectCallout">
            <a:avLst>
              <a:gd name="adj1" fmla="val -69498"/>
              <a:gd name="adj2" fmla="val 33829"/>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cardinality</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14</a:t>
            </a:fld>
            <a:endParaRPr lang="en-AU">
              <a:solidFill>
                <a:prstClr val="black">
                  <a:lumMod val="50000"/>
                  <a:lumOff val="50000"/>
                </a:prstClr>
              </a:solidFill>
            </a:endParaRPr>
          </a:p>
        </p:txBody>
      </p:sp>
      <p:sp>
        <p:nvSpPr>
          <p:cNvPr id="7" name="Rectangle 6">
            <a:extLst>
              <a:ext uri="{FF2B5EF4-FFF2-40B4-BE49-F238E27FC236}">
                <a16:creationId xmlns:a16="http://schemas.microsoft.com/office/drawing/2014/main" id="{6083188A-6AA8-2A48-8899-8890F3F4A448}"/>
              </a:ext>
            </a:extLst>
          </p:cNvPr>
          <p:cNvSpPr>
            <a:spLocks noChangeArrowheads="1"/>
          </p:cNvSpPr>
          <p:nvPr/>
        </p:nvSpPr>
        <p:spPr bwMode="auto">
          <a:xfrm>
            <a:off x="529450" y="1112468"/>
            <a:ext cx="1766830"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Procurement</a:t>
            </a:r>
          </a:p>
        </p:txBody>
      </p:sp>
    </p:spTree>
    <p:extLst>
      <p:ext uri="{BB962C8B-B14F-4D97-AF65-F5344CB8AC3E}">
        <p14:creationId xmlns:p14="http://schemas.microsoft.com/office/powerpoint/2010/main" val="4264028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8" name="Rectangle 6"/>
          <p:cNvSpPr>
            <a:spLocks noChangeArrowheads="1"/>
          </p:cNvSpPr>
          <p:nvPr/>
        </p:nvSpPr>
        <p:spPr bwMode="auto">
          <a:xfrm>
            <a:off x="576585" y="1902104"/>
            <a:ext cx="82751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30000"/>
              </a:spcBef>
              <a:spcAft>
                <a:spcPct val="0"/>
              </a:spcAft>
            </a:pPr>
            <a:r>
              <a:rPr lang="en-US" sz="2000" dirty="0">
                <a:latin typeface="Arial" panose="020B0604020202020204" pitchFamily="34" charset="0"/>
                <a:ea typeface="ＭＳ Ｐゴシック" pitchFamily="34" charset="-128"/>
                <a:cs typeface="Arial" panose="020B0604020202020204" pitchFamily="34" charset="0"/>
              </a:rPr>
              <a:t>After a car accident, a statement is sought from the witnesses that were present, in order to lodge the insurance claim. As soon as the first two statements are received, the claim can be lodged to the insurance company without waiting for the other statements. </a:t>
            </a:r>
          </a:p>
        </p:txBody>
      </p:sp>
      <p:sp>
        <p:nvSpPr>
          <p:cNvPr id="2" name="Title 1"/>
          <p:cNvSpPr>
            <a:spLocks noGrp="1"/>
          </p:cNvSpPr>
          <p:nvPr>
            <p:ph type="title"/>
          </p:nvPr>
        </p:nvSpPr>
        <p:spPr>
          <a:xfrm>
            <a:off x="462408" y="139700"/>
            <a:ext cx="6840000" cy="903822"/>
          </a:xfrm>
        </p:spPr>
        <p:txBody>
          <a:bodyPr/>
          <a:lstStyle/>
          <a:p>
            <a:r>
              <a:rPr lang="en-US" dirty="0"/>
              <a:t>Further example: multi-instance activity</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15</a:t>
            </a:fld>
            <a:endParaRPr lang="en-AU">
              <a:solidFill>
                <a:prstClr val="black">
                  <a:lumMod val="50000"/>
                  <a:lumOff val="50000"/>
                </a:prstClr>
              </a:solidFill>
            </a:endParaRPr>
          </a:p>
        </p:txBody>
      </p:sp>
      <p:sp>
        <p:nvSpPr>
          <p:cNvPr id="5" name="Rectangle 5"/>
          <p:cNvSpPr>
            <a:spLocks noChangeArrowheads="1"/>
          </p:cNvSpPr>
          <p:nvPr/>
        </p:nvSpPr>
        <p:spPr bwMode="auto">
          <a:xfrm>
            <a:off x="576585" y="1402284"/>
            <a:ext cx="427072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Motor insurance claim lodgement</a:t>
            </a:r>
          </a:p>
        </p:txBody>
      </p:sp>
    </p:spTree>
    <p:extLst>
      <p:ext uri="{BB962C8B-B14F-4D97-AF65-F5344CB8AC3E}">
        <p14:creationId xmlns:p14="http://schemas.microsoft.com/office/powerpoint/2010/main" val="145551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6898" name="Picture 2" descr="\\psf\Home\Desktop\Screen Shot 2012-07-09 at 8.07.16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07" y="1235849"/>
            <a:ext cx="5829084" cy="440121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6151074" y="1342639"/>
            <a:ext cx="2041388" cy="1093638"/>
          </a:xfrm>
          <a:prstGeom prst="wedgeRoundRectCallout">
            <a:avLst>
              <a:gd name="adj1" fmla="val -114023"/>
              <a:gd name="adj2" fmla="val -23600"/>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b="1" dirty="0">
                <a:solidFill>
                  <a:prstClr val="black"/>
                </a:solidFill>
                <a:latin typeface="Arial" panose="020B0604020202020204" pitchFamily="34" charset="0"/>
                <a:ea typeface="ＭＳ Ｐゴシック" pitchFamily="34" charset="-128"/>
                <a:cs typeface="Arial" panose="020B0604020202020204" pitchFamily="34" charset="0"/>
              </a:rPr>
              <a:t>Multi-instance pool</a:t>
            </a:r>
          </a:p>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denotes multiple participants of the same type</a:t>
            </a:r>
          </a:p>
        </p:txBody>
      </p:sp>
      <p:sp>
        <p:nvSpPr>
          <p:cNvPr id="7" name="Rounded Rectangular Callout 6"/>
          <p:cNvSpPr/>
          <p:nvPr/>
        </p:nvSpPr>
        <p:spPr bwMode="auto">
          <a:xfrm>
            <a:off x="882869" y="1459664"/>
            <a:ext cx="2292098" cy="1341511"/>
          </a:xfrm>
          <a:prstGeom prst="wedgeRoundRectCallout">
            <a:avLst>
              <a:gd name="adj1" fmla="val 76945"/>
              <a:gd name="adj2" fmla="val 59030"/>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b="1" dirty="0">
                <a:solidFill>
                  <a:prstClr val="black"/>
                </a:solidFill>
                <a:latin typeface="Arial" panose="020B0604020202020204" pitchFamily="34" charset="0"/>
                <a:ea typeface="ＭＳ Ｐゴシック" pitchFamily="34" charset="-128"/>
                <a:cs typeface="Arial" panose="020B0604020202020204" pitchFamily="34" charset="0"/>
              </a:rPr>
              <a:t>Data collection</a:t>
            </a:r>
            <a:br>
              <a:rPr lang="en-AU" sz="1400" b="1" dirty="0">
                <a:solidFill>
                  <a:prstClr val="black"/>
                </a:solidFill>
                <a:latin typeface="Arial" panose="020B0604020202020204" pitchFamily="34" charset="0"/>
                <a:ea typeface="ＭＳ Ｐゴシック" pitchFamily="34" charset="-128"/>
                <a:cs typeface="Arial" panose="020B0604020202020204" pitchFamily="34" charset="0"/>
              </a:rPr>
            </a:br>
            <a:r>
              <a:rPr lang="en-AU" sz="1400" dirty="0">
                <a:solidFill>
                  <a:prstClr val="black"/>
                </a:solidFill>
                <a:latin typeface="Arial" panose="020B0604020202020204" pitchFamily="34" charset="0"/>
                <a:ea typeface="ＭＳ Ｐゴシック" pitchFamily="34" charset="-128"/>
                <a:cs typeface="Arial" panose="020B0604020202020204" pitchFamily="34" charset="0"/>
              </a:rPr>
              <a:t>denotes a set of data objects of the same type</a:t>
            </a:r>
          </a:p>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(determines </a:t>
            </a:r>
            <a:r>
              <a:rPr lang="en-AU" sz="1400" u="sng" dirty="0">
                <a:solidFill>
                  <a:prstClr val="black"/>
                </a:solidFill>
                <a:latin typeface="Arial" panose="020B0604020202020204" pitchFamily="34" charset="0"/>
                <a:ea typeface="ＭＳ Ｐゴシック" pitchFamily="34" charset="-128"/>
                <a:cs typeface="Arial" panose="020B0604020202020204" pitchFamily="34" charset="0"/>
              </a:rPr>
              <a:t>cardinality</a:t>
            </a:r>
            <a:r>
              <a:rPr lang="en-AU" sz="1400" dirty="0">
                <a:solidFill>
                  <a:prstClr val="black"/>
                </a:solidFill>
                <a:latin typeface="Arial" panose="020B0604020202020204" pitchFamily="34" charset="0"/>
                <a:ea typeface="ＭＳ Ｐゴシック" pitchFamily="34" charset="-128"/>
                <a:cs typeface="Arial" panose="020B0604020202020204" pitchFamily="34" charset="0"/>
              </a:rPr>
              <a:t> of multi-instance activity)</a:t>
            </a:r>
          </a:p>
        </p:txBody>
      </p:sp>
      <p:sp>
        <p:nvSpPr>
          <p:cNvPr id="8" name="Rounded Rectangular Callout 7"/>
          <p:cNvSpPr/>
          <p:nvPr/>
        </p:nvSpPr>
        <p:spPr bwMode="auto">
          <a:xfrm>
            <a:off x="6133641" y="3950139"/>
            <a:ext cx="2041388" cy="1536261"/>
          </a:xfrm>
          <a:prstGeom prst="wedgeRoundRectCallout">
            <a:avLst>
              <a:gd name="adj1" fmla="val -52138"/>
              <a:gd name="adj2" fmla="val -111577"/>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b="1" dirty="0">
                <a:solidFill>
                  <a:prstClr val="black"/>
                </a:solidFill>
                <a:latin typeface="Arial" panose="020B0604020202020204" pitchFamily="34" charset="0"/>
                <a:ea typeface="ＭＳ Ｐゴシック" pitchFamily="34" charset="-128"/>
                <a:cs typeface="Arial" panose="020B0604020202020204" pitchFamily="34" charset="0"/>
              </a:rPr>
              <a:t>Completion condition </a:t>
            </a:r>
            <a:r>
              <a:rPr lang="en-AU" sz="1400" dirty="0">
                <a:solidFill>
                  <a:prstClr val="black"/>
                </a:solidFill>
                <a:latin typeface="Arial" panose="020B0604020202020204" pitchFamily="34" charset="0"/>
                <a:ea typeface="ＭＳ Ｐゴシック" pitchFamily="34" charset="-128"/>
                <a:cs typeface="Arial" panose="020B0604020202020204" pitchFamily="34" charset="0"/>
              </a:rPr>
              <a:t>indicates minimum number of instances required to complete</a:t>
            </a:r>
          </a:p>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 cardinality)</a:t>
            </a:r>
          </a:p>
        </p:txBody>
      </p:sp>
      <p:sp>
        <p:nvSpPr>
          <p:cNvPr id="2" name="Title 1"/>
          <p:cNvSpPr>
            <a:spLocks noGrp="1"/>
          </p:cNvSpPr>
          <p:nvPr>
            <p:ph type="title"/>
          </p:nvPr>
        </p:nvSpPr>
        <p:spPr>
          <a:xfrm>
            <a:off x="462408" y="139700"/>
            <a:ext cx="6840000" cy="903822"/>
          </a:xfrm>
        </p:spPr>
        <p:txBody>
          <a:bodyPr/>
          <a:lstStyle/>
          <a:p>
            <a:r>
              <a:rPr lang="en-US" dirty="0"/>
              <a:t>Solution: multi-instance activity</a:t>
            </a:r>
          </a:p>
        </p:txBody>
      </p:sp>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4" name="Rectangle 3">
            <a:extLst>
              <a:ext uri="{FF2B5EF4-FFF2-40B4-BE49-F238E27FC236}">
                <a16:creationId xmlns:a16="http://schemas.microsoft.com/office/drawing/2014/main" id="{6E744552-068F-6B4A-AFB7-7507EC495482}"/>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E46E2681-9B92-6549-B3EB-AC06ADEB16E0}"/>
              </a:ext>
            </a:extLst>
          </p:cNvPr>
          <p:cNvSpPr>
            <a:spLocks noChangeArrowheads="1"/>
          </p:cNvSpPr>
          <p:nvPr/>
        </p:nvSpPr>
        <p:spPr bwMode="auto">
          <a:xfrm>
            <a:off x="462408" y="843467"/>
            <a:ext cx="427072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Motor insurance claim lodgement</a:t>
            </a:r>
          </a:p>
        </p:txBody>
      </p:sp>
    </p:spTree>
    <p:extLst>
      <p:ext uri="{BB962C8B-B14F-4D97-AF65-F5344CB8AC3E}">
        <p14:creationId xmlns:p14="http://schemas.microsoft.com/office/powerpoint/2010/main" val="3011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C58D40-4F19-FF45-9790-24A488B840E6}"/>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60761" y="100310"/>
            <a:ext cx="6942997" cy="660073"/>
          </a:xfrm>
        </p:spPr>
        <p:txBody>
          <a:bodyPr>
            <a:normAutofit/>
          </a:bodyPr>
          <a:lstStyle/>
          <a:p>
            <a:r>
              <a:rPr lang="en-US" dirty="0"/>
              <a:t>Our order-to-cash example</a:t>
            </a:r>
            <a:r>
              <a:rPr lang="mr-IN" dirty="0"/>
              <a:t>…</a:t>
            </a:r>
            <a:br>
              <a:rPr lang="en-AU" dirty="0"/>
            </a:br>
            <a:r>
              <a:rPr lang="en-US" sz="1600" dirty="0"/>
              <a:t>now with pools, messages and MI markers</a:t>
            </a:r>
            <a:endParaRPr lang="en-US" dirty="0"/>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17</a:t>
            </a:fld>
            <a:endParaRPr lang="en-AU">
              <a:solidFill>
                <a:prstClr val="black">
                  <a:lumMod val="50000"/>
                  <a:lumOff val="50000"/>
                </a:prst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32" y="1706325"/>
            <a:ext cx="5609167" cy="29840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158" y="842315"/>
            <a:ext cx="5923280" cy="474535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158" y="842316"/>
            <a:ext cx="5923280" cy="472291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032" y="830942"/>
            <a:ext cx="5968153" cy="476218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734" y="815626"/>
            <a:ext cx="6018636" cy="4756573"/>
          </a:xfrm>
          <a:prstGeom prst="rect">
            <a:avLst/>
          </a:prstGeom>
        </p:spPr>
      </p:pic>
    </p:spTree>
    <p:extLst>
      <p:ext uri="{BB962C8B-B14F-4D97-AF65-F5344CB8AC3E}">
        <p14:creationId xmlns:p14="http://schemas.microsoft.com/office/powerpoint/2010/main" val="26504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sz="2000" dirty="0"/>
              <a:t>Model the following process fragment.</a:t>
            </a:r>
          </a:p>
          <a:p>
            <a:pPr marL="0" indent="0">
              <a:buNone/>
            </a:pPr>
            <a:endParaRPr lang="en-AU" sz="2000" dirty="0"/>
          </a:p>
          <a:p>
            <a:pPr marL="0" indent="0">
              <a:buNone/>
            </a:pPr>
            <a:r>
              <a:rPr lang="en-AU" sz="2000" i="1" dirty="0"/>
              <a:t>After a car accident, a statement is sought from two witnesses out of the five that were present in order to lodge the insurance claim. As soon as the first two statements are received, the claim can be lodged with the insurance company without waiting for the other statements</a:t>
            </a:r>
          </a:p>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4.2</a:t>
            </a:r>
          </a:p>
        </p:txBody>
      </p:sp>
    </p:spTree>
    <p:extLst>
      <p:ext uri="{BB962C8B-B14F-4D97-AF65-F5344CB8AC3E}">
        <p14:creationId xmlns:p14="http://schemas.microsoft.com/office/powerpoint/2010/main" val="46311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3" y="182779"/>
            <a:ext cx="6600031" cy="879231"/>
          </a:xfrm>
        </p:spPr>
        <p:txBody>
          <a:bodyPr/>
          <a:lstStyle/>
          <a:p>
            <a:r>
              <a:rPr lang="en-AU" dirty="0"/>
              <a:t>Uncontrolled Repetition: Ad-hoc sub-process</a:t>
            </a:r>
          </a:p>
        </p:txBody>
      </p:sp>
      <p:sp>
        <p:nvSpPr>
          <p:cNvPr id="3" name="Content Placeholder 2"/>
          <p:cNvSpPr>
            <a:spLocks noGrp="1"/>
          </p:cNvSpPr>
          <p:nvPr>
            <p:ph idx="1"/>
          </p:nvPr>
        </p:nvSpPr>
        <p:spPr>
          <a:xfrm>
            <a:off x="858427" y="1127998"/>
            <a:ext cx="7993342" cy="3068759"/>
          </a:xfrm>
        </p:spPr>
        <p:txBody>
          <a:bodyPr/>
          <a:lstStyle/>
          <a:p>
            <a:pPr marL="0" indent="0">
              <a:buNone/>
            </a:pPr>
            <a:r>
              <a:rPr lang="en-AU" sz="1846" dirty="0"/>
              <a:t>Contains activities to be executed in arbitrary order and number of times</a:t>
            </a:r>
          </a:p>
          <a:p>
            <a:pPr marL="0" indent="0">
              <a:buNone/>
            </a:pPr>
            <a:endParaRPr lang="en-AU" sz="1846" dirty="0"/>
          </a:p>
          <a:p>
            <a:pPr marL="0" indent="0">
              <a:buNone/>
            </a:pPr>
            <a:r>
              <a:rPr lang="en-AU" sz="1846" dirty="0"/>
              <a:t>May define order of sub-set of activities by sequence flow</a:t>
            </a:r>
          </a:p>
          <a:p>
            <a:pPr marL="0" indent="0">
              <a:buNone/>
            </a:pPr>
            <a:endParaRPr lang="en-AU" sz="1846" dirty="0"/>
          </a:p>
          <a:p>
            <a:pPr marL="0" indent="0">
              <a:buNone/>
            </a:pPr>
            <a:r>
              <a:rPr lang="en-AU" sz="1846" dirty="0"/>
              <a:t>Can be used in an early version of a process diagram</a:t>
            </a:r>
            <a:br>
              <a:rPr lang="en-AU" sz="1846" dirty="0"/>
            </a:br>
            <a:r>
              <a:rPr lang="en-AU" sz="1846" dirty="0"/>
              <a:t>when the order of execution is still unknown</a:t>
            </a:r>
          </a:p>
          <a:p>
            <a:pPr marL="0" indent="0">
              <a:buNone/>
            </a:pPr>
            <a:endParaRPr lang="en-AU" sz="1846" dirty="0"/>
          </a:p>
        </p:txBody>
      </p:sp>
      <p:graphicFrame>
        <p:nvGraphicFramePr>
          <p:cNvPr id="4" name="Object 3"/>
          <p:cNvGraphicFramePr>
            <a:graphicFrameLocks noChangeAspect="1"/>
          </p:cNvGraphicFramePr>
          <p:nvPr>
            <p:extLst>
              <p:ext uri="{D42A27DB-BD31-4B8C-83A1-F6EECF244321}">
                <p14:modId xmlns:p14="http://schemas.microsoft.com/office/powerpoint/2010/main" val="3776758087"/>
              </p:ext>
            </p:extLst>
          </p:nvPr>
        </p:nvGraphicFramePr>
        <p:xfrm>
          <a:off x="5944733" y="3220546"/>
          <a:ext cx="2834843" cy="2446508"/>
        </p:xfrm>
        <a:graphic>
          <a:graphicData uri="http://schemas.openxmlformats.org/presentationml/2006/ole">
            <mc:AlternateContent xmlns:mc="http://schemas.openxmlformats.org/markup-compatibility/2006">
              <mc:Choice xmlns:v="urn:schemas-microsoft-com:vml" Requires="v">
                <p:oleObj spid="_x0000_s45110" name="Visio" r:id="rId4" imgW="3772440" imgH="3242880" progId="Visio.Drawing.11">
                  <p:embed/>
                </p:oleObj>
              </mc:Choice>
              <mc:Fallback>
                <p:oleObj name="Visio" r:id="rId4" imgW="3772440" imgH="3242880" progId="Visio.Drawing.11">
                  <p:embed/>
                  <p:pic>
                    <p:nvPicPr>
                      <p:cNvPr id="4" name="Object 3"/>
                      <p:cNvPicPr>
                        <a:picLocks noChangeAspect="1" noChangeArrowheads="1"/>
                      </p:cNvPicPr>
                      <p:nvPr/>
                    </p:nvPicPr>
                    <p:blipFill>
                      <a:blip r:embed="rId5"/>
                      <a:srcRect/>
                      <a:stretch>
                        <a:fillRect/>
                      </a:stretch>
                    </p:blipFill>
                    <p:spPr bwMode="auto">
                      <a:xfrm>
                        <a:off x="5944733" y="3220546"/>
                        <a:ext cx="2834843" cy="2446508"/>
                      </a:xfrm>
                      <a:prstGeom prst="rect">
                        <a:avLst/>
                      </a:prstGeom>
                      <a:noFill/>
                      <a:ln>
                        <a:noFill/>
                      </a:ln>
                      <a:effectLst/>
                    </p:spPr>
                  </p:pic>
                </p:oleObj>
              </mc:Fallback>
            </mc:AlternateContent>
          </a:graphicData>
        </a:graphic>
      </p:graphicFrame>
      <p:sp>
        <p:nvSpPr>
          <p:cNvPr id="5" name="Slide Number Placeholder 4"/>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6" name="Rounded Rectangular Callout 5"/>
          <p:cNvSpPr/>
          <p:nvPr/>
        </p:nvSpPr>
        <p:spPr bwMode="auto">
          <a:xfrm>
            <a:off x="7162818" y="2375073"/>
            <a:ext cx="1498983" cy="566090"/>
          </a:xfrm>
          <a:prstGeom prst="wedgeRoundRectCallout">
            <a:avLst>
              <a:gd name="adj1" fmla="val -35992"/>
              <a:gd name="adj2" fmla="val 9647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Completion condition</a:t>
            </a:r>
          </a:p>
        </p:txBody>
      </p:sp>
    </p:spTree>
    <p:extLst>
      <p:ext uri="{BB962C8B-B14F-4D97-AF65-F5344CB8AC3E}">
        <p14:creationId xmlns:p14="http://schemas.microsoft.com/office/powerpoint/2010/main" val="39088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67279" y="1254559"/>
            <a:ext cx="4381909" cy="4073545"/>
          </a:xfrm>
          <a:prstGeom prst="rect">
            <a:avLst/>
          </a:prstGeom>
        </p:spPr>
      </p:pic>
      <p:sp>
        <p:nvSpPr>
          <p:cNvPr id="9218" name="Rectangle 2"/>
          <p:cNvSpPr>
            <a:spLocks noGrp="1" noChangeArrowheads="1"/>
          </p:cNvSpPr>
          <p:nvPr>
            <p:ph type="title"/>
          </p:nvPr>
        </p:nvSpPr>
        <p:spPr>
          <a:xfrm>
            <a:off x="485298" y="104318"/>
            <a:ext cx="6600336" cy="879231"/>
          </a:xfrm>
        </p:spPr>
        <p:txBody>
          <a:bodyPr/>
          <a:lstStyle/>
          <a:p>
            <a:r>
              <a:rPr lang="en-US" dirty="0">
                <a:ea typeface="ＭＳ Ｐゴシック" pitchFamily="34" charset="-128"/>
              </a:rPr>
              <a:t>Process Modeling in the BPM Lifecycle</a:t>
            </a:r>
          </a:p>
        </p:txBody>
      </p:sp>
      <p:sp>
        <p:nvSpPr>
          <p:cNvPr id="9219" name="Rectangle 5"/>
          <p:cNvSpPr>
            <a:spLocks noChangeArrowheads="1"/>
          </p:cNvSpPr>
          <p:nvPr/>
        </p:nvSpPr>
        <p:spPr bwMode="auto">
          <a:xfrm>
            <a:off x="7222726" y="1515663"/>
            <a:ext cx="554404" cy="11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AU" sz="1692"/>
          </a:p>
        </p:txBody>
      </p:sp>
      <p:sp>
        <p:nvSpPr>
          <p:cNvPr id="9220" name="Rectangle 6"/>
          <p:cNvSpPr>
            <a:spLocks noChangeArrowheads="1"/>
          </p:cNvSpPr>
          <p:nvPr/>
        </p:nvSpPr>
        <p:spPr bwMode="auto">
          <a:xfrm>
            <a:off x="1686015" y="2402221"/>
            <a:ext cx="109904" cy="554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AU" sz="1692"/>
          </a:p>
        </p:txBody>
      </p:sp>
      <p:pic>
        <p:nvPicPr>
          <p:cNvPr id="18" name="Picture 4" descr="\\psf\Home\Desktop\pics\ch3_PurchaseOrder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174" y="4356406"/>
            <a:ext cx="1252175" cy="72590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3" descr="\\psf\Home\Desktop\pics\ch3_PurchaseOrd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157053" y="2506670"/>
            <a:ext cx="1862287" cy="21204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psf\Home\Desktop\pics\ch6_cause_effect_rejected_equipme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2877" y="3779062"/>
            <a:ext cx="1330525" cy="940297"/>
          </a:xfrm>
          <a:prstGeom prst="rect">
            <a:avLst/>
          </a:prstGeom>
          <a:ln>
            <a:noFill/>
          </a:ln>
          <a:effectLst/>
          <a:extLst>
            <a:ext uri="{909E8E84-426E-40dd-AFC4-6F175D3DCCD1}">
              <a14:hiddenFill xmlns="" xmlns:a14="http://schemas.microsoft.com/office/drawing/2010/main">
                <a:solidFill>
                  <a:srgbClr val="FFFFFF"/>
                </a:solidFill>
              </a14:hiddenFill>
            </a:ext>
          </a:extLst>
        </p:spPr>
      </p:pic>
      <p:pic>
        <p:nvPicPr>
          <p:cNvPr id="22" name="Picture 42" descr="\\psf\Home\Desktop\pics\ch10_fin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1531" y="5313235"/>
            <a:ext cx="1413403" cy="357128"/>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Rounded Rectangle 24"/>
          <p:cNvSpPr/>
          <p:nvPr/>
        </p:nvSpPr>
        <p:spPr bwMode="auto">
          <a:xfrm>
            <a:off x="3733885" y="2196269"/>
            <a:ext cx="1083315" cy="563274"/>
          </a:xfrm>
          <a:prstGeom prst="roundRect">
            <a:avLst/>
          </a:prstGeom>
          <a:noFill/>
          <a:ln w="57150" cap="flat" cmpd="sng" algn="ctr">
            <a:solidFill>
              <a:srgbClr val="CC0000"/>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a:endParaRPr lang="en-AU" sz="1846">
              <a:latin typeface="Times New Roman" pitchFamily="-106" charset="0"/>
            </a:endParaRPr>
          </a:p>
        </p:txBody>
      </p:sp>
      <p:sp>
        <p:nvSpPr>
          <p:cNvPr id="23" name="Rounded Rectangle 22"/>
          <p:cNvSpPr/>
          <p:nvPr/>
        </p:nvSpPr>
        <p:spPr bwMode="auto">
          <a:xfrm>
            <a:off x="5258308" y="2325767"/>
            <a:ext cx="745773" cy="433776"/>
          </a:xfrm>
          <a:prstGeom prst="roundRect">
            <a:avLst/>
          </a:prstGeom>
          <a:noFill/>
          <a:ln w="57150" cap="flat" cmpd="sng" algn="ctr">
            <a:solidFill>
              <a:srgbClr val="CC0000"/>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a:endParaRPr lang="en-AU" sz="1846">
              <a:latin typeface="Times New Roman" pitchFamily="-106" charset="0"/>
            </a:endParaRPr>
          </a:p>
        </p:txBody>
      </p:sp>
      <p:pic>
        <p:nvPicPr>
          <p:cNvPr id="15" name="Inhaltsplatzhalter 7"/>
          <p:cNvPicPr>
            <a:picLocks noGrp="1" noChangeAspect="1"/>
          </p:cNvPicPr>
          <p:nvPr>
            <p:ph idx="1"/>
          </p:nvPr>
        </p:nvPicPr>
        <p:blipFill>
          <a:blip r:embed="rId8"/>
          <a:stretch>
            <a:fillRect/>
          </a:stretch>
        </p:blipFill>
        <p:spPr>
          <a:xfrm>
            <a:off x="5635620" y="1373072"/>
            <a:ext cx="1450014" cy="76787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511" y="2207319"/>
            <a:ext cx="1640838" cy="541173"/>
          </a:xfrm>
          <a:prstGeom prst="rect">
            <a:avLst/>
          </a:prstGeom>
        </p:spPr>
      </p:pic>
    </p:spTree>
    <p:extLst>
      <p:ext uri="{BB962C8B-B14F-4D97-AF65-F5344CB8AC3E}">
        <p14:creationId xmlns:p14="http://schemas.microsoft.com/office/powerpoint/2010/main" val="3921604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B9EF821-D7BB-504F-AB61-5B8EBA40A8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596" y="1300993"/>
            <a:ext cx="8226434" cy="3983779"/>
          </a:xfrm>
        </p:spPr>
      </p:pic>
      <p:sp>
        <p:nvSpPr>
          <p:cNvPr id="3" name="Slide Number Placeholder 2">
            <a:extLst>
              <a:ext uri="{FF2B5EF4-FFF2-40B4-BE49-F238E27FC236}">
                <a16:creationId xmlns:a16="http://schemas.microsoft.com/office/drawing/2014/main" id="{B1CA5D79-BCCF-A245-9D84-760B0B0E27DD}"/>
              </a:ext>
            </a:extLst>
          </p:cNvPr>
          <p:cNvSpPr>
            <a:spLocks noGrp="1"/>
          </p:cNvSpPr>
          <p:nvPr>
            <p:ph type="sldNum" sz="quarter" idx="12"/>
          </p:nvPr>
        </p:nvSpPr>
        <p:spPr/>
        <p:txBody>
          <a:bodyPr/>
          <a:lstStyle/>
          <a:p>
            <a:fld id="{C145EA6F-A024-4C66-9C8B-8520E7132562}" type="slidenum">
              <a:rPr lang="en-US" smtClean="0"/>
              <a:pPr/>
              <a:t>20</a:t>
            </a:fld>
            <a:endParaRPr lang="en-US"/>
          </a:p>
        </p:txBody>
      </p:sp>
      <p:sp>
        <p:nvSpPr>
          <p:cNvPr id="4" name="Title 3">
            <a:extLst>
              <a:ext uri="{FF2B5EF4-FFF2-40B4-BE49-F238E27FC236}">
                <a16:creationId xmlns:a16="http://schemas.microsoft.com/office/drawing/2014/main" id="{44BB59FC-3F63-4846-A9F5-36616DFA336F}"/>
              </a:ext>
            </a:extLst>
          </p:cNvPr>
          <p:cNvSpPr>
            <a:spLocks noGrp="1"/>
          </p:cNvSpPr>
          <p:nvPr>
            <p:ph type="title"/>
          </p:nvPr>
        </p:nvSpPr>
        <p:spPr>
          <a:xfrm>
            <a:off x="462408" y="139700"/>
            <a:ext cx="6840000" cy="903822"/>
          </a:xfrm>
        </p:spPr>
        <p:txBody>
          <a:bodyPr/>
          <a:lstStyle/>
          <a:p>
            <a:r>
              <a:rPr lang="en-US" dirty="0"/>
              <a:t>Example: Ad-hoc sub-process</a:t>
            </a:r>
          </a:p>
        </p:txBody>
      </p:sp>
    </p:spTree>
    <p:extLst>
      <p:ext uri="{BB962C8B-B14F-4D97-AF65-F5344CB8AC3E}">
        <p14:creationId xmlns:p14="http://schemas.microsoft.com/office/powerpoint/2010/main" val="3231537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8" name="Rectangle 6"/>
          <p:cNvSpPr>
            <a:spLocks noChangeArrowheads="1"/>
          </p:cNvSpPr>
          <p:nvPr/>
        </p:nvSpPr>
        <p:spPr bwMode="auto">
          <a:xfrm>
            <a:off x="623718" y="1615020"/>
            <a:ext cx="839773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30000"/>
              </a:spcBef>
              <a:spcAft>
                <a:spcPct val="0"/>
              </a:spcAft>
            </a:pPr>
            <a:r>
              <a:rPr lang="en-US" i="1" dirty="0">
                <a:latin typeface="Arial" panose="020B0604020202020204" pitchFamily="34" charset="0"/>
                <a:ea typeface="ＭＳ Ｐゴシック" pitchFamily="34" charset="-128"/>
                <a:cs typeface="Arial" panose="020B0604020202020204" pitchFamily="34" charset="0"/>
              </a:rPr>
              <a:t>A typical army selection process starts by shortlisting all candidates’ applications. Those shortlisted are then called to sit the following tests: drug and alcohol, eye, color vision, hearing, blood, urine, weight, fingerprinting and doctor examination. The color vision can only be done after the eye test, while the doctor examination can only be done after color vision, hearing, blood, urine and weight have been tested. Moreover, it may be required for some candidates to repeat some of these tests multiple times in order to get a correct assessment, e.g. the blood test may need be repeated if the candidate has taken too much sugar in the previous 24 hours. The candidates that pass all tests are asked to sit a mental exam and a physical exam, followed by an interview. Only those that also pass these two exams and perform well in the interview can be recruited in the army.</a:t>
            </a:r>
          </a:p>
        </p:txBody>
      </p:sp>
      <p:sp>
        <p:nvSpPr>
          <p:cNvPr id="3" name="Title 2"/>
          <p:cNvSpPr>
            <a:spLocks noGrp="1"/>
          </p:cNvSpPr>
          <p:nvPr>
            <p:ph type="title"/>
          </p:nvPr>
        </p:nvSpPr>
        <p:spPr>
          <a:xfrm>
            <a:off x="462408" y="139700"/>
            <a:ext cx="6840000" cy="903822"/>
          </a:xfrm>
        </p:spPr>
        <p:txBody>
          <a:bodyPr/>
          <a:lstStyle/>
          <a:p>
            <a:r>
              <a:rPr lang="en-US" dirty="0"/>
              <a:t>Exercise 4.3: Army recruitment</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21</a:t>
            </a:fld>
            <a:endParaRPr lang="en-AU">
              <a:solidFill>
                <a:prstClr val="black">
                  <a:lumMod val="50000"/>
                  <a:lumOff val="50000"/>
                </a:prstClr>
              </a:solidFill>
            </a:endParaRPr>
          </a:p>
        </p:txBody>
      </p:sp>
      <p:sp>
        <p:nvSpPr>
          <p:cNvPr id="5" name="Rectangle 5"/>
          <p:cNvSpPr>
            <a:spLocks noChangeArrowheads="1"/>
          </p:cNvSpPr>
          <p:nvPr/>
        </p:nvSpPr>
        <p:spPr bwMode="auto">
          <a:xfrm>
            <a:off x="623719" y="1129216"/>
            <a:ext cx="4317207" cy="400110"/>
          </a:xfrm>
          <a:prstGeom prst="rect">
            <a:avLst/>
          </a:prstGeom>
          <a:noFill/>
          <a:ln w="9525">
            <a:noFill/>
            <a:miter lim="800000"/>
            <a:headEnd/>
            <a:tailEnd/>
          </a:ln>
          <a:effectLst/>
        </p:spPr>
        <p:txBody>
          <a:bodyPr wrap="none">
            <a:spAutoFit/>
          </a:bodyPr>
          <a:lstStyle/>
          <a:p>
            <a:r>
              <a:rPr lang="en-AU" sz="2000" dirty="0">
                <a:latin typeface="Arial" panose="020B0604020202020204" pitchFamily="34" charset="0"/>
                <a:cs typeface="Arial" panose="020B0604020202020204" pitchFamily="34" charset="0"/>
              </a:rPr>
              <a:t>Model the following process snippet.</a:t>
            </a:r>
          </a:p>
        </p:txBody>
      </p:sp>
    </p:spTree>
    <p:extLst>
      <p:ext uri="{BB962C8B-B14F-4D97-AF65-F5344CB8AC3E}">
        <p14:creationId xmlns:p14="http://schemas.microsoft.com/office/powerpoint/2010/main" val="1471583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More on Rework and Repetition</a:t>
            </a:r>
          </a:p>
          <a:p>
            <a:pPr marL="342900" indent="-342900">
              <a:buFont typeface="+mj-lt"/>
              <a:buAutoNum type="arabicPeriod"/>
            </a:pPr>
            <a:r>
              <a:rPr lang="en-US" sz="1400" dirty="0"/>
              <a:t>Handling Events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Handling Exceptions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Processes and Business Rules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84591136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62408" y="139700"/>
            <a:ext cx="6840000" cy="903822"/>
          </a:xfrm>
        </p:spPr>
        <p:txBody>
          <a:bodyPr/>
          <a:lstStyle/>
          <a:p>
            <a:r>
              <a:rPr lang="en-AU" dirty="0"/>
              <a:t>How do we model this scenario?</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23</a:t>
            </a:fld>
            <a:endParaRPr lang="en-AU">
              <a:solidFill>
                <a:prstClr val="black">
                  <a:lumMod val="50000"/>
                  <a:lumOff val="50000"/>
                </a:prstClr>
              </a:solidFill>
            </a:endParaRPr>
          </a:p>
        </p:txBody>
      </p:sp>
      <p:sp>
        <p:nvSpPr>
          <p:cNvPr id="5" name="Rectangle 3"/>
          <p:cNvSpPr txBox="1">
            <a:spLocks noChangeArrowheads="1"/>
          </p:cNvSpPr>
          <p:nvPr/>
        </p:nvSpPr>
        <p:spPr>
          <a:xfrm>
            <a:off x="492031" y="1532087"/>
            <a:ext cx="8435153" cy="4020447"/>
          </a:xfrm>
          <a:prstGeom prst="rect">
            <a:avLst/>
          </a:prstGeom>
        </p:spPr>
        <p:txBody>
          <a:bodyPr vert="horz" lIns="76200" tIns="38100" rIns="76200" bIns="38100" rtlCol="0" anchor="t">
            <a:normAutofit/>
          </a:bodyPr>
          <a:lstStyle>
            <a:lvl1pPr marL="182880" indent="-18288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lumMod val="75000"/>
                    <a:lumOff val="2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a:buClr>
                <a:prstClr val="black">
                  <a:lumMod val="50000"/>
                  <a:lumOff val="50000"/>
                </a:prstClr>
              </a:buClr>
              <a:buFontTx/>
              <a:buNone/>
            </a:pPr>
            <a:r>
              <a:rPr lang="en-AU" sz="2000" dirty="0">
                <a:solidFill>
                  <a:schemeClr val="tx1"/>
                </a:solidFill>
              </a:rPr>
              <a:t>	</a:t>
            </a:r>
            <a:r>
              <a:rPr lang="en-AU" sz="2000" dirty="0">
                <a:solidFill>
                  <a:schemeClr val="tx1"/>
                </a:solidFill>
                <a:latin typeface="Arial" panose="020B0604020202020204" pitchFamily="34" charset="0"/>
                <a:cs typeface="Arial" panose="020B0604020202020204" pitchFamily="34" charset="0"/>
              </a:rPr>
              <a:t>A Purchase Order (PO) handling process starts when a </a:t>
            </a:r>
            <a:r>
              <a:rPr lang="en-AU" sz="2000" dirty="0">
                <a:solidFill>
                  <a:srgbClr val="0070C0"/>
                </a:solidFill>
                <a:latin typeface="Arial" panose="020B0604020202020204" pitchFamily="34" charset="0"/>
                <a:cs typeface="Arial" panose="020B0604020202020204" pitchFamily="34" charset="0"/>
              </a:rPr>
              <a:t>PO is received</a:t>
            </a:r>
            <a:r>
              <a:rPr lang="en-AU" sz="2000" dirty="0">
                <a:solidFill>
                  <a:schemeClr val="tx1"/>
                </a:solidFill>
                <a:latin typeface="Arial" panose="020B0604020202020204" pitchFamily="34" charset="0"/>
                <a:cs typeface="Arial" panose="020B0604020202020204" pitchFamily="34" charset="0"/>
              </a:rPr>
              <a:t>. The PO is first registered. If the current date is not </a:t>
            </a:r>
            <a:r>
              <a:rPr lang="en-AU" sz="2000" dirty="0">
                <a:solidFill>
                  <a:srgbClr val="0070C0"/>
                </a:solidFill>
                <a:latin typeface="Arial" panose="020B0604020202020204" pitchFamily="34" charset="0"/>
                <a:cs typeface="Arial" panose="020B0604020202020204" pitchFamily="34" charset="0"/>
              </a:rPr>
              <a:t>a working day</a:t>
            </a:r>
            <a:r>
              <a:rPr lang="en-AU" sz="2000" dirty="0">
                <a:solidFill>
                  <a:schemeClr val="tx1"/>
                </a:solidFill>
                <a:latin typeface="Arial" panose="020B0604020202020204" pitchFamily="34" charset="0"/>
                <a:cs typeface="Arial" panose="020B0604020202020204" pitchFamily="34" charset="0"/>
              </a:rPr>
              <a:t>, the process waits until the </a:t>
            </a:r>
            <a:r>
              <a:rPr lang="en-AU" sz="2000" dirty="0">
                <a:solidFill>
                  <a:srgbClr val="0070C0"/>
                </a:solidFill>
                <a:latin typeface="Arial" panose="020B0604020202020204" pitchFamily="34" charset="0"/>
                <a:cs typeface="Arial" panose="020B0604020202020204" pitchFamily="34" charset="0"/>
              </a:rPr>
              <a:t>following working day </a:t>
            </a:r>
            <a:r>
              <a:rPr lang="en-AU" sz="2000" dirty="0">
                <a:solidFill>
                  <a:schemeClr val="tx1"/>
                </a:solidFill>
                <a:latin typeface="Arial" panose="020B0604020202020204" pitchFamily="34" charset="0"/>
                <a:cs typeface="Arial" panose="020B0604020202020204" pitchFamily="34" charset="0"/>
              </a:rPr>
              <a:t>before proceeding. Otherwise, an availability check is performed and a </a:t>
            </a:r>
            <a:r>
              <a:rPr lang="en-AU" sz="2000" dirty="0">
                <a:solidFill>
                  <a:srgbClr val="0070C0"/>
                </a:solidFill>
                <a:latin typeface="Arial" panose="020B0604020202020204" pitchFamily="34" charset="0"/>
                <a:cs typeface="Arial" panose="020B0604020202020204" pitchFamily="34" charset="0"/>
              </a:rPr>
              <a:t>PO response is sent </a:t>
            </a:r>
            <a:r>
              <a:rPr lang="en-AU" sz="2000" dirty="0">
                <a:solidFill>
                  <a:schemeClr val="tx1"/>
                </a:solidFill>
                <a:latin typeface="Arial" panose="020B0604020202020204" pitchFamily="34" charset="0"/>
                <a:cs typeface="Arial" panose="020B0604020202020204" pitchFamily="34" charset="0"/>
              </a:rPr>
              <a:t>back to the customer. </a:t>
            </a:r>
          </a:p>
          <a:p>
            <a:pPr>
              <a:lnSpc>
                <a:spcPct val="90000"/>
              </a:lnSpc>
              <a:buClr>
                <a:prstClr val="black">
                  <a:lumMod val="50000"/>
                  <a:lumOff val="50000"/>
                </a:prstClr>
              </a:buClr>
              <a:buFontTx/>
              <a:buNone/>
            </a:pPr>
            <a:r>
              <a:rPr lang="en-AU" sz="2000" dirty="0">
                <a:solidFill>
                  <a:schemeClr val="tx1"/>
                </a:solidFill>
                <a:latin typeface="Arial" panose="020B0604020202020204" pitchFamily="34" charset="0"/>
                <a:cs typeface="Arial" panose="020B0604020202020204" pitchFamily="34" charset="0"/>
              </a:rPr>
              <a:t>	</a:t>
            </a:r>
          </a:p>
        </p:txBody>
      </p:sp>
      <p:sp>
        <p:nvSpPr>
          <p:cNvPr id="7" name="Rectangle 5"/>
          <p:cNvSpPr>
            <a:spLocks noChangeArrowheads="1"/>
          </p:cNvSpPr>
          <p:nvPr/>
        </p:nvSpPr>
        <p:spPr bwMode="auto">
          <a:xfrm>
            <a:off x="661426" y="1131977"/>
            <a:ext cx="1694695"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2000" b="1" dirty="0">
                <a:latin typeface="Arial" panose="020B0604020202020204" pitchFamily="34" charset="0"/>
                <a:ea typeface="ＭＳ Ｐゴシック" pitchFamily="34" charset="-128"/>
                <a:cs typeface="Arial" panose="020B0604020202020204" pitchFamily="34" charset="0"/>
              </a:rPr>
              <a:t>PO handling</a:t>
            </a:r>
          </a:p>
        </p:txBody>
      </p:sp>
    </p:spTree>
    <p:extLst>
      <p:ext uri="{BB962C8B-B14F-4D97-AF65-F5344CB8AC3E}">
        <p14:creationId xmlns:p14="http://schemas.microsoft.com/office/powerpoint/2010/main" val="38229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4291" y="1245177"/>
            <a:ext cx="8378879" cy="4020447"/>
          </a:xfrm>
        </p:spPr>
        <p:txBody>
          <a:bodyPr>
            <a:normAutofit/>
          </a:bodyPr>
          <a:lstStyle/>
          <a:p>
            <a:pPr marL="0" indent="0">
              <a:buNone/>
            </a:pPr>
            <a:r>
              <a:rPr lang="en-AU" sz="1800" dirty="0"/>
              <a:t>In BPMN, events model something instantaneous happening during the execution of a process</a:t>
            </a:r>
          </a:p>
          <a:p>
            <a:pPr marL="0" indent="0">
              <a:buNone/>
            </a:pPr>
            <a:endParaRPr lang="en-AU" sz="1800" dirty="0"/>
          </a:p>
          <a:p>
            <a:pPr marL="0" indent="0">
              <a:buNone/>
            </a:pPr>
            <a:r>
              <a:rPr lang="en-AU" sz="1800" dirty="0"/>
              <a:t>They affect the process flow:</a:t>
            </a:r>
          </a:p>
          <a:p>
            <a:pPr lvl="1"/>
            <a:r>
              <a:rPr lang="en-AU" sz="1800" dirty="0"/>
              <a:t>Start</a:t>
            </a:r>
          </a:p>
          <a:p>
            <a:pPr lvl="1"/>
            <a:r>
              <a:rPr lang="en-AU" sz="1800" dirty="0"/>
              <a:t>Intermediate</a:t>
            </a:r>
          </a:p>
          <a:p>
            <a:pPr lvl="1"/>
            <a:r>
              <a:rPr lang="en-AU" sz="1800" dirty="0"/>
              <a:t>End</a:t>
            </a:r>
          </a:p>
          <a:p>
            <a:pPr lvl="1"/>
            <a:endParaRPr lang="en-AU" dirty="0"/>
          </a:p>
          <a:p>
            <a:pPr marL="190492" lvl="1" indent="0">
              <a:buNone/>
            </a:pPr>
            <a:endParaRPr lang="en-AU" dirty="0"/>
          </a:p>
          <a:p>
            <a:pPr lvl="1"/>
            <a:endParaRPr lang="en-AU" dirty="0"/>
          </a:p>
        </p:txBody>
      </p:sp>
      <p:sp>
        <p:nvSpPr>
          <p:cNvPr id="4" name="Title 3"/>
          <p:cNvSpPr>
            <a:spLocks noGrp="1"/>
          </p:cNvSpPr>
          <p:nvPr>
            <p:ph type="title"/>
          </p:nvPr>
        </p:nvSpPr>
        <p:spPr>
          <a:xfrm>
            <a:off x="462408" y="139700"/>
            <a:ext cx="6840000" cy="903822"/>
          </a:xfrm>
        </p:spPr>
        <p:txBody>
          <a:bodyPr/>
          <a:lstStyle/>
          <a:p>
            <a:r>
              <a:rPr lang="en-AU" dirty="0"/>
              <a:t>Events handling</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24</a:t>
            </a:fld>
            <a:endParaRPr lang="en-AU">
              <a:solidFill>
                <a:prstClr val="black">
                  <a:lumMod val="50000"/>
                  <a:lumOff val="50000"/>
                </a:prst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651" y="3896901"/>
            <a:ext cx="1285903" cy="160737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813" r="22100"/>
          <a:stretch/>
        </p:blipFill>
        <p:spPr>
          <a:xfrm>
            <a:off x="2685515" y="4218068"/>
            <a:ext cx="1826479" cy="1399305"/>
          </a:xfrm>
          <a:prstGeom prst="rect">
            <a:avLst/>
          </a:prstGeom>
        </p:spPr>
      </p:pic>
    </p:spTree>
    <p:extLst>
      <p:ext uri="{BB962C8B-B14F-4D97-AF65-F5344CB8AC3E}">
        <p14:creationId xmlns:p14="http://schemas.microsoft.com/office/powerpoint/2010/main" val="3912245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946" name="Rectangle 2"/>
          <p:cNvSpPr>
            <a:spLocks noGrp="1" noChangeArrowheads="1"/>
          </p:cNvSpPr>
          <p:nvPr>
            <p:ph type="title"/>
          </p:nvPr>
        </p:nvSpPr>
        <p:spPr>
          <a:xfrm>
            <a:off x="829470" y="72229"/>
            <a:ext cx="6600031" cy="879232"/>
          </a:xfrm>
        </p:spPr>
        <p:txBody>
          <a:bodyPr/>
          <a:lstStyle/>
          <a:p>
            <a:r>
              <a:rPr lang="en-AU" dirty="0"/>
              <a:t>BPMN event types</a:t>
            </a:r>
          </a:p>
        </p:txBody>
      </p:sp>
      <p:graphicFrame>
        <p:nvGraphicFramePr>
          <p:cNvPr id="1234947" name="Object 3"/>
          <p:cNvGraphicFramePr>
            <a:graphicFrameLocks noGrp="1" noChangeAspect="1"/>
          </p:cNvGraphicFramePr>
          <p:nvPr>
            <p:ph idx="1"/>
            <p:extLst>
              <p:ext uri="{D42A27DB-BD31-4B8C-83A1-F6EECF244321}">
                <p14:modId xmlns:p14="http://schemas.microsoft.com/office/powerpoint/2010/main" val="3753512487"/>
              </p:ext>
            </p:extLst>
          </p:nvPr>
        </p:nvGraphicFramePr>
        <p:xfrm>
          <a:off x="832828" y="1657846"/>
          <a:ext cx="6596673" cy="3490058"/>
        </p:xfrm>
        <a:graphic>
          <a:graphicData uri="http://schemas.openxmlformats.org/presentationml/2006/ole">
            <mc:AlternateContent xmlns:mc="http://schemas.openxmlformats.org/markup-compatibility/2006">
              <mc:Choice xmlns:v="urn:schemas-microsoft-com:vml" Requires="v">
                <p:oleObj spid="_x0000_s86149" name="Visio" r:id="rId4" imgW="5531349" imgH="2926451" progId="Visio.Drawing.11">
                  <p:embed/>
                </p:oleObj>
              </mc:Choice>
              <mc:Fallback>
                <p:oleObj name="Visio" r:id="rId4" imgW="5531349" imgH="2926451" progId="Visio.Drawing.11">
                  <p:embed/>
                  <p:pic>
                    <p:nvPicPr>
                      <p:cNvPr id="1234947" name="Object 3"/>
                      <p:cNvPicPr>
                        <a:picLocks noChangeAspect="1" noChangeArrowheads="1"/>
                      </p:cNvPicPr>
                      <p:nvPr/>
                    </p:nvPicPr>
                    <p:blipFill>
                      <a:blip r:embed="rId5"/>
                      <a:srcRect/>
                      <a:stretch>
                        <a:fillRect/>
                      </a:stretch>
                    </p:blipFill>
                    <p:spPr bwMode="auto">
                      <a:xfrm>
                        <a:off x="832828" y="1657846"/>
                        <a:ext cx="6596673" cy="3490058"/>
                      </a:xfrm>
                      <a:prstGeom prst="rect">
                        <a:avLst/>
                      </a:prstGeom>
                      <a:noFill/>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840090556"/>
              </p:ext>
            </p:extLst>
          </p:nvPr>
        </p:nvGraphicFramePr>
        <p:xfrm>
          <a:off x="1488393" y="1725495"/>
          <a:ext cx="833438" cy="3421063"/>
        </p:xfrm>
        <a:graphic>
          <a:graphicData uri="http://schemas.openxmlformats.org/presentationml/2006/ole">
            <mc:AlternateContent xmlns:mc="http://schemas.openxmlformats.org/markup-compatibility/2006">
              <mc:Choice xmlns:v="urn:schemas-microsoft-com:vml" Requires="v">
                <p:oleObj spid="_x0000_s86150" name="Visio" r:id="rId6" imgW="712939" imgH="2926990" progId="Visio.Drawing.11">
                  <p:embed/>
                </p:oleObj>
              </mc:Choice>
              <mc:Fallback>
                <p:oleObj name="Visio" r:id="rId6" imgW="712939" imgH="2926990" progId="Visio.Drawing.11">
                  <p:embed/>
                  <p:pic>
                    <p:nvPicPr>
                      <p:cNvPr id="2"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393" y="1725495"/>
                        <a:ext cx="833438" cy="3421063"/>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52752281"/>
              </p:ext>
            </p:extLst>
          </p:nvPr>
        </p:nvGraphicFramePr>
        <p:xfrm>
          <a:off x="946346" y="1482362"/>
          <a:ext cx="1959953" cy="175846"/>
        </p:xfrm>
        <a:graphic>
          <a:graphicData uri="http://schemas.openxmlformats.org/presentationml/2006/ole">
            <mc:AlternateContent xmlns:mc="http://schemas.openxmlformats.org/markup-compatibility/2006">
              <mc:Choice xmlns:v="urn:schemas-microsoft-com:vml" Requires="v">
                <p:oleObj spid="_x0000_s86151" name="Visio" r:id="rId8" imgW="2028719" imgH="187472" progId="Visio.Drawing.11">
                  <p:embed/>
                </p:oleObj>
              </mc:Choice>
              <mc:Fallback>
                <p:oleObj name="Visio" r:id="rId8" imgW="2028719" imgH="187472" progId="Visio.Drawing.11">
                  <p:embed/>
                  <p:pic>
                    <p:nvPicPr>
                      <p:cNvPr id="3" name="Object 2"/>
                      <p:cNvPicPr>
                        <a:picLocks noChangeAspect="1" noChangeArrowheads="1"/>
                      </p:cNvPicPr>
                      <p:nvPr/>
                    </p:nvPicPr>
                    <p:blipFill>
                      <a:blip r:embed="rId9"/>
                      <a:srcRect/>
                      <a:stretch>
                        <a:fillRect/>
                      </a:stretch>
                    </p:blipFill>
                    <p:spPr bwMode="auto">
                      <a:xfrm>
                        <a:off x="946346" y="1482362"/>
                        <a:ext cx="1959953" cy="175846"/>
                      </a:xfrm>
                      <a:prstGeom prst="rect">
                        <a:avLst/>
                      </a:prstGeom>
                      <a:noFill/>
                      <a:ln>
                        <a:noFill/>
                      </a:ln>
                      <a:effectLst/>
                    </p:spPr>
                  </p:pic>
                </p:oleObj>
              </mc:Fallback>
            </mc:AlternateContent>
          </a:graphicData>
        </a:graphic>
      </p:graphicFrame>
      <p:sp>
        <p:nvSpPr>
          <p:cNvPr id="5" name="Slide Number Placeholder 4"/>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25</a:t>
            </a:fld>
            <a:endParaRPr lang="en-AU">
              <a:solidFill>
                <a:prstClr val="black">
                  <a:lumMod val="50000"/>
                  <a:lumOff val="50000"/>
                </a:prstClr>
              </a:solidFill>
            </a:endParaRPr>
          </a:p>
        </p:txBody>
      </p:sp>
      <p:sp>
        <p:nvSpPr>
          <p:cNvPr id="4" name="Rectangle 3"/>
          <p:cNvSpPr/>
          <p:nvPr/>
        </p:nvSpPr>
        <p:spPr>
          <a:xfrm>
            <a:off x="946346" y="3533098"/>
            <a:ext cx="6802327" cy="21819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AU" sz="1833" u="sng">
              <a:solidFill>
                <a:prstClr val="black"/>
              </a:solidFill>
            </a:endParaRPr>
          </a:p>
        </p:txBody>
      </p:sp>
    </p:spTree>
    <p:extLst>
      <p:ext uri="{BB962C8B-B14F-4D97-AF65-F5344CB8AC3E}">
        <p14:creationId xmlns:p14="http://schemas.microsoft.com/office/powerpoint/2010/main" val="421352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5979" name="Object 11"/>
          <p:cNvGraphicFramePr>
            <a:graphicFrameLocks noChangeAspect="1"/>
          </p:cNvGraphicFramePr>
          <p:nvPr>
            <p:extLst/>
          </p:nvPr>
        </p:nvGraphicFramePr>
        <p:xfrm>
          <a:off x="821532" y="1266512"/>
          <a:ext cx="7491677" cy="3156509"/>
        </p:xfrm>
        <a:graphic>
          <a:graphicData uri="http://schemas.openxmlformats.org/presentationml/2006/ole">
            <mc:AlternateContent xmlns:mc="http://schemas.openxmlformats.org/markup-compatibility/2006">
              <mc:Choice xmlns:v="urn:schemas-microsoft-com:vml" Requires="v">
                <p:oleObj spid="_x0000_s87085" name="Visio" r:id="rId4" imgW="11134910" imgH="4726832" progId="Visio.Drawing.11">
                  <p:embed/>
                </p:oleObj>
              </mc:Choice>
              <mc:Fallback>
                <p:oleObj name="Visio" r:id="rId4" imgW="11134910" imgH="4726832" progId="Visio.Drawing.11">
                  <p:embed/>
                  <p:pic>
                    <p:nvPicPr>
                      <p:cNvPr id="1235979"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532" y="1266512"/>
                        <a:ext cx="7491677" cy="3156509"/>
                      </a:xfrm>
                      <a:prstGeom prst="rect">
                        <a:avLst/>
                      </a:prstGeom>
                      <a:noFill/>
                      <a:ln>
                        <a:noFill/>
                      </a:ln>
                      <a:effectLst/>
                      <a:extLst/>
                    </p:spPr>
                  </p:pic>
                </p:oleObj>
              </mc:Fallback>
            </mc:AlternateContent>
          </a:graphicData>
        </a:graphic>
      </p:graphicFrame>
      <p:sp>
        <p:nvSpPr>
          <p:cNvPr id="1235980" name="Text Box 12"/>
          <p:cNvSpPr txBox="1">
            <a:spLocks noChangeArrowheads="1"/>
          </p:cNvSpPr>
          <p:nvPr/>
        </p:nvSpPr>
        <p:spPr bwMode="auto">
          <a:xfrm>
            <a:off x="1359959" y="3604848"/>
            <a:ext cx="1464469" cy="56566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Start event</a:t>
            </a:r>
          </a:p>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(receive)</a:t>
            </a:r>
          </a:p>
        </p:txBody>
      </p:sp>
      <p:sp>
        <p:nvSpPr>
          <p:cNvPr id="1235981" name="Text Box 13"/>
          <p:cNvSpPr txBox="1">
            <a:spLocks noChangeArrowheads="1"/>
          </p:cNvSpPr>
          <p:nvPr/>
        </p:nvSpPr>
        <p:spPr bwMode="auto">
          <a:xfrm>
            <a:off x="3995262" y="3604848"/>
            <a:ext cx="1886453" cy="802336"/>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Intermediate catching event</a:t>
            </a:r>
          </a:p>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(receive)</a:t>
            </a:r>
          </a:p>
        </p:txBody>
      </p:sp>
      <p:sp>
        <p:nvSpPr>
          <p:cNvPr id="1235982" name="Text Box 14"/>
          <p:cNvSpPr txBox="1">
            <a:spLocks noChangeArrowheads="1"/>
          </p:cNvSpPr>
          <p:nvPr/>
        </p:nvSpPr>
        <p:spPr bwMode="auto">
          <a:xfrm>
            <a:off x="7018074" y="3604848"/>
            <a:ext cx="1223698" cy="56566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End event</a:t>
            </a:r>
          </a:p>
          <a:p>
            <a:pPr algn="ctr" eaLnBrk="0" fontAlgn="base" hangingPunct="0">
              <a:spcBef>
                <a:spcPct val="0"/>
              </a:spcBef>
              <a:spcAft>
                <a:spcPct val="0"/>
              </a:spcAft>
            </a:pPr>
            <a:r>
              <a:rPr lang="en-AU" sz="1538" dirty="0">
                <a:solidFill>
                  <a:prstClr val="black"/>
                </a:solidFill>
                <a:latin typeface="Arial" panose="020B0604020202020204" pitchFamily="34" charset="0"/>
                <a:ea typeface="ＭＳ Ｐゴシック" pitchFamily="34" charset="-128"/>
                <a:cs typeface="Arial" panose="020B0604020202020204" pitchFamily="34" charset="0"/>
              </a:rPr>
              <a:t>(send)</a:t>
            </a:r>
          </a:p>
        </p:txBody>
      </p:sp>
      <p:sp>
        <p:nvSpPr>
          <p:cNvPr id="2" name="Title 1"/>
          <p:cNvSpPr>
            <a:spLocks noGrp="1"/>
          </p:cNvSpPr>
          <p:nvPr>
            <p:ph type="title"/>
          </p:nvPr>
        </p:nvSpPr>
        <p:spPr>
          <a:xfrm>
            <a:off x="462408" y="139700"/>
            <a:ext cx="6840000" cy="903822"/>
          </a:xfrm>
        </p:spPr>
        <p:txBody>
          <a:bodyPr/>
          <a:lstStyle/>
          <a:p>
            <a:r>
              <a:rPr lang="en-US" dirty="0"/>
              <a:t>Example: message events</a:t>
            </a:r>
          </a:p>
        </p:txBody>
      </p:sp>
      <p:sp>
        <p:nvSpPr>
          <p:cNvPr id="9"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latin typeface="Arial" panose="020B0604020202020204" pitchFamily="34" charset="0"/>
              <a:cs typeface="Arial" panose="020B0604020202020204" pitchFamily="34" charset="0"/>
            </a:endParaRPr>
          </a:p>
        </p:txBody>
      </p:sp>
      <p:sp>
        <p:nvSpPr>
          <p:cNvPr id="3" name="Rectangle 2"/>
          <p:cNvSpPr/>
          <p:nvPr/>
        </p:nvSpPr>
        <p:spPr>
          <a:xfrm>
            <a:off x="3898409" y="3144829"/>
            <a:ext cx="235757" cy="15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a:solidFill>
                <a:prstClr val="whit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0901" y="3188534"/>
            <a:ext cx="155017" cy="112183"/>
          </a:xfrm>
          <a:prstGeom prst="rect">
            <a:avLst/>
          </a:prstGeom>
        </p:spPr>
      </p:pic>
    </p:spTree>
    <p:extLst>
      <p:ext uri="{BB962C8B-B14F-4D97-AF65-F5344CB8AC3E}">
        <p14:creationId xmlns:p14="http://schemas.microsoft.com/office/powerpoint/2010/main" val="370688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5981"/>
                                        </p:tgtEl>
                                        <p:attrNameLst>
                                          <p:attrName>style.visibility</p:attrName>
                                        </p:attrNameLst>
                                      </p:cBhvr>
                                      <p:to>
                                        <p:strVal val="visible"/>
                                      </p:to>
                                    </p:set>
                                    <p:animEffect transition="in" filter="fade">
                                      <p:cBhvr>
                                        <p:cTn id="7" dur="1000"/>
                                        <p:tgtEl>
                                          <p:spTgt spid="12359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5980"/>
                                        </p:tgtEl>
                                        <p:attrNameLst>
                                          <p:attrName>style.visibility</p:attrName>
                                        </p:attrNameLst>
                                      </p:cBhvr>
                                      <p:to>
                                        <p:strVal val="visible"/>
                                      </p:to>
                                    </p:set>
                                    <p:animEffect transition="in" filter="fade">
                                      <p:cBhvr>
                                        <p:cTn id="10" dur="1000"/>
                                        <p:tgtEl>
                                          <p:spTgt spid="12359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5982"/>
                                        </p:tgtEl>
                                        <p:attrNameLst>
                                          <p:attrName>style.visibility</p:attrName>
                                        </p:attrNameLst>
                                      </p:cBhvr>
                                      <p:to>
                                        <p:strVal val="visible"/>
                                      </p:to>
                                    </p:set>
                                    <p:animEffect transition="in" filter="fade">
                                      <p:cBhvr>
                                        <p:cTn id="13" dur="1000"/>
                                        <p:tgtEl>
                                          <p:spTgt spid="1235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980" grpId="0"/>
      <p:bldP spid="1235981" grpId="0"/>
      <p:bldP spid="12359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xfrm>
            <a:off x="462408" y="139700"/>
            <a:ext cx="6840000" cy="903822"/>
          </a:xfrm>
        </p:spPr>
        <p:txBody>
          <a:bodyPr/>
          <a:lstStyle/>
          <a:p>
            <a:r>
              <a:rPr lang="en-AU" dirty="0"/>
              <a:t>Comparison with sending/receiving tasks</a:t>
            </a:r>
          </a:p>
        </p:txBody>
      </p:sp>
      <p:graphicFrame>
        <p:nvGraphicFramePr>
          <p:cNvPr id="17" name="Object 7"/>
          <p:cNvGraphicFramePr>
            <a:graphicFrameLocks noChangeAspect="1"/>
          </p:cNvGraphicFramePr>
          <p:nvPr>
            <p:extLst>
              <p:ext uri="{D42A27DB-BD31-4B8C-83A1-F6EECF244321}">
                <p14:modId xmlns:p14="http://schemas.microsoft.com/office/powerpoint/2010/main" val="431708511"/>
              </p:ext>
            </p:extLst>
          </p:nvPr>
        </p:nvGraphicFramePr>
        <p:xfrm>
          <a:off x="5508279" y="1043522"/>
          <a:ext cx="2481792" cy="1108604"/>
        </p:xfrm>
        <a:graphic>
          <a:graphicData uri="http://schemas.openxmlformats.org/presentationml/2006/ole">
            <mc:AlternateContent xmlns:mc="http://schemas.openxmlformats.org/markup-compatibility/2006">
              <mc:Choice xmlns:v="urn:schemas-microsoft-com:vml" Requires="v">
                <p:oleObj spid="_x0000_s88417" name="Visio" r:id="rId4" imgW="2978678" imgH="1331068" progId="Visio.Drawing.11">
                  <p:embed/>
                </p:oleObj>
              </mc:Choice>
              <mc:Fallback>
                <p:oleObj name="Visio" r:id="rId4" imgW="2978678" imgH="1331068" progId="Visio.Drawing.11">
                  <p:embed/>
                  <p:pic>
                    <p:nvPicPr>
                      <p:cNvPr id="1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279" y="1043522"/>
                        <a:ext cx="2481792" cy="1108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8"/>
          <p:cNvGraphicFramePr>
            <a:graphicFrameLocks noChangeAspect="1"/>
          </p:cNvGraphicFramePr>
          <p:nvPr>
            <p:extLst>
              <p:ext uri="{D42A27DB-BD31-4B8C-83A1-F6EECF244321}">
                <p14:modId xmlns:p14="http://schemas.microsoft.com/office/powerpoint/2010/main" val="3459467054"/>
              </p:ext>
            </p:extLst>
          </p:nvPr>
        </p:nvGraphicFramePr>
        <p:xfrm>
          <a:off x="5551274" y="3381038"/>
          <a:ext cx="2395803" cy="1124479"/>
        </p:xfrm>
        <a:graphic>
          <a:graphicData uri="http://schemas.openxmlformats.org/presentationml/2006/ole">
            <mc:AlternateContent xmlns:mc="http://schemas.openxmlformats.org/markup-compatibility/2006">
              <mc:Choice xmlns:v="urn:schemas-microsoft-com:vml" Requires="v">
                <p:oleObj spid="_x0000_s88418" name="Visio" r:id="rId6" imgW="2875100" imgH="1349172" progId="Visio.Drawing.11">
                  <p:embed/>
                </p:oleObj>
              </mc:Choice>
              <mc:Fallback>
                <p:oleObj name="Visio" r:id="rId6" imgW="2875100" imgH="1349172" progId="Visio.Drawing.11">
                  <p:embed/>
                  <p:pic>
                    <p:nvPicPr>
                      <p:cNvPr id="1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1274" y="3381038"/>
                        <a:ext cx="2395803" cy="11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9"/>
          <p:cNvGraphicFramePr>
            <a:graphicFrameLocks noChangeAspect="1"/>
          </p:cNvGraphicFramePr>
          <p:nvPr>
            <p:extLst>
              <p:ext uri="{D42A27DB-BD31-4B8C-83A1-F6EECF244321}">
                <p14:modId xmlns:p14="http://schemas.microsoft.com/office/powerpoint/2010/main" val="3740670713"/>
              </p:ext>
            </p:extLst>
          </p:nvPr>
        </p:nvGraphicFramePr>
        <p:xfrm>
          <a:off x="5508279" y="2189362"/>
          <a:ext cx="2481792" cy="1124479"/>
        </p:xfrm>
        <a:graphic>
          <a:graphicData uri="http://schemas.openxmlformats.org/presentationml/2006/ole">
            <mc:AlternateContent xmlns:mc="http://schemas.openxmlformats.org/markup-compatibility/2006">
              <mc:Choice xmlns:v="urn:schemas-microsoft-com:vml" Requires="v">
                <p:oleObj spid="_x0000_s88419" name="Visio" r:id="rId8" imgW="2978678" imgH="1349172" progId="Visio.Drawing.11">
                  <p:embed/>
                </p:oleObj>
              </mc:Choice>
              <mc:Fallback>
                <p:oleObj name="Visio" r:id="rId8" imgW="2978678" imgH="1349172" progId="Visio.Drawing.11">
                  <p:embed/>
                  <p:pic>
                    <p:nvPicPr>
                      <p:cNvPr id="1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279" y="2189362"/>
                        <a:ext cx="2481792" cy="112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11"/>
          <p:cNvGraphicFramePr>
            <a:graphicFrameLocks noChangeAspect="1"/>
          </p:cNvGraphicFramePr>
          <p:nvPr>
            <p:extLst>
              <p:ext uri="{D42A27DB-BD31-4B8C-83A1-F6EECF244321}">
                <p14:modId xmlns:p14="http://schemas.microsoft.com/office/powerpoint/2010/main" val="622374928"/>
              </p:ext>
            </p:extLst>
          </p:nvPr>
        </p:nvGraphicFramePr>
        <p:xfrm>
          <a:off x="1718813" y="1217125"/>
          <a:ext cx="1411552" cy="1203854"/>
        </p:xfrm>
        <a:graphic>
          <a:graphicData uri="http://schemas.openxmlformats.org/presentationml/2006/ole">
            <mc:AlternateContent xmlns:mc="http://schemas.openxmlformats.org/markup-compatibility/2006">
              <mc:Choice xmlns:v="urn:schemas-microsoft-com:vml" Requires="v">
                <p:oleObj spid="_x0000_s88420" name="Visio" r:id="rId10" imgW="1693663" imgH="1444557" progId="Visio.Drawing.11">
                  <p:embed/>
                </p:oleObj>
              </mc:Choice>
              <mc:Fallback>
                <p:oleObj name="Visio" r:id="rId10" imgW="1693663" imgH="1444557" progId="Visio.Drawing.11">
                  <p:embed/>
                  <p:pic>
                    <p:nvPicPr>
                      <p:cNvPr id="21"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8813" y="1217125"/>
                        <a:ext cx="1411552" cy="120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 name="Object 12"/>
          <p:cNvGraphicFramePr>
            <a:graphicFrameLocks noChangeAspect="1"/>
          </p:cNvGraphicFramePr>
          <p:nvPr>
            <p:extLst>
              <p:ext uri="{D42A27DB-BD31-4B8C-83A1-F6EECF244321}">
                <p14:modId xmlns:p14="http://schemas.microsoft.com/office/powerpoint/2010/main" val="4230691611"/>
              </p:ext>
            </p:extLst>
          </p:nvPr>
        </p:nvGraphicFramePr>
        <p:xfrm>
          <a:off x="1718631" y="3526004"/>
          <a:ext cx="1037167" cy="1234281"/>
        </p:xfrm>
        <a:graphic>
          <a:graphicData uri="http://schemas.openxmlformats.org/presentationml/2006/ole">
            <mc:AlternateContent xmlns:mc="http://schemas.openxmlformats.org/markup-compatibility/2006">
              <mc:Choice xmlns:v="urn:schemas-microsoft-com:vml" Requires="v">
                <p:oleObj spid="_x0000_s88421" name="Visio" r:id="rId12" imgW="1245095" imgH="1480496" progId="Visio.Drawing.11">
                  <p:embed/>
                </p:oleObj>
              </mc:Choice>
              <mc:Fallback>
                <p:oleObj name="Visio" r:id="rId12" imgW="1245095" imgH="1480496" progId="Visio.Drawing.11">
                  <p:embed/>
                  <p:pic>
                    <p:nvPicPr>
                      <p:cNvPr id="22"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18631" y="3526004"/>
                        <a:ext cx="1037167" cy="123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 name="Object 13"/>
          <p:cNvGraphicFramePr>
            <a:graphicFrameLocks noChangeAspect="1"/>
          </p:cNvGraphicFramePr>
          <p:nvPr>
            <p:extLst>
              <p:ext uri="{D42A27DB-BD31-4B8C-83A1-F6EECF244321}">
                <p14:modId xmlns:p14="http://schemas.microsoft.com/office/powerpoint/2010/main" val="3714865812"/>
              </p:ext>
            </p:extLst>
          </p:nvPr>
        </p:nvGraphicFramePr>
        <p:xfrm>
          <a:off x="1718813" y="2369711"/>
          <a:ext cx="1411553" cy="1218407"/>
        </p:xfrm>
        <a:graphic>
          <a:graphicData uri="http://schemas.openxmlformats.org/presentationml/2006/ole">
            <mc:AlternateContent xmlns:mc="http://schemas.openxmlformats.org/markup-compatibility/2006">
              <mc:Choice xmlns:v="urn:schemas-microsoft-com:vml" Requires="v">
                <p:oleObj spid="_x0000_s88422" name="Visio" r:id="rId14" imgW="1693663" imgH="1462662" progId="Visio.Drawing.11">
                  <p:embed/>
                </p:oleObj>
              </mc:Choice>
              <mc:Fallback>
                <p:oleObj name="Visio" r:id="rId14" imgW="1693663" imgH="1462662" progId="Visio.Drawing.11">
                  <p:embed/>
                  <p:pic>
                    <p:nvPicPr>
                      <p:cNvPr id="23"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18813" y="2369711"/>
                        <a:ext cx="1411553" cy="121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TextBox 24"/>
          <p:cNvSpPr txBox="1"/>
          <p:nvPr/>
        </p:nvSpPr>
        <p:spPr>
          <a:xfrm>
            <a:off x="4320471" y="1452040"/>
            <a:ext cx="409086" cy="553998"/>
          </a:xfrm>
          <a:prstGeom prst="rect">
            <a:avLst/>
          </a:prstGeom>
          <a:noFill/>
        </p:spPr>
        <p:txBody>
          <a:bodyPr wrap="none" rtlCol="0">
            <a:spAutoFit/>
          </a:bodyPr>
          <a:lstStyle/>
          <a:p>
            <a:pPr eaLnBrk="0" fontAlgn="base" hangingPunct="0">
              <a:spcBef>
                <a:spcPct val="0"/>
              </a:spcBef>
              <a:spcAft>
                <a:spcPct val="0"/>
              </a:spcAft>
            </a:pPr>
            <a:r>
              <a:rPr lang="en-AU" sz="3000" b="1" dirty="0">
                <a:solidFill>
                  <a:prstClr val="black"/>
                </a:solidFill>
                <a:latin typeface="Arial" charset="0"/>
                <a:ea typeface="ＭＳ Ｐゴシック" pitchFamily="34" charset="-128"/>
              </a:rPr>
              <a:t>=</a:t>
            </a:r>
          </a:p>
        </p:txBody>
      </p:sp>
      <p:sp>
        <p:nvSpPr>
          <p:cNvPr id="30" name="TextBox 29"/>
          <p:cNvSpPr txBox="1"/>
          <p:nvPr/>
        </p:nvSpPr>
        <p:spPr>
          <a:xfrm>
            <a:off x="4320471" y="2634597"/>
            <a:ext cx="409086" cy="553998"/>
          </a:xfrm>
          <a:prstGeom prst="rect">
            <a:avLst/>
          </a:prstGeom>
          <a:noFill/>
        </p:spPr>
        <p:txBody>
          <a:bodyPr wrap="none" rtlCol="0">
            <a:spAutoFit/>
          </a:bodyPr>
          <a:lstStyle/>
          <a:p>
            <a:pPr eaLnBrk="0" fontAlgn="base" hangingPunct="0">
              <a:spcBef>
                <a:spcPct val="0"/>
              </a:spcBef>
              <a:spcAft>
                <a:spcPct val="0"/>
              </a:spcAft>
            </a:pPr>
            <a:r>
              <a:rPr lang="en-AU" sz="3000" b="1" dirty="0">
                <a:solidFill>
                  <a:prstClr val="black"/>
                </a:solidFill>
                <a:latin typeface="Arial" charset="0"/>
                <a:ea typeface="ＭＳ Ｐゴシック" pitchFamily="34" charset="-128"/>
              </a:rPr>
              <a:t>=</a:t>
            </a:r>
          </a:p>
        </p:txBody>
      </p:sp>
      <p:sp>
        <p:nvSpPr>
          <p:cNvPr id="31" name="TextBox 30"/>
          <p:cNvSpPr txBox="1"/>
          <p:nvPr/>
        </p:nvSpPr>
        <p:spPr>
          <a:xfrm>
            <a:off x="4320471" y="3804662"/>
            <a:ext cx="409086" cy="553998"/>
          </a:xfrm>
          <a:prstGeom prst="rect">
            <a:avLst/>
          </a:prstGeom>
          <a:noFill/>
        </p:spPr>
        <p:txBody>
          <a:bodyPr wrap="none" rtlCol="0">
            <a:spAutoFit/>
          </a:bodyPr>
          <a:lstStyle/>
          <a:p>
            <a:pPr eaLnBrk="0" fontAlgn="base" hangingPunct="0">
              <a:spcBef>
                <a:spcPct val="0"/>
              </a:spcBef>
              <a:spcAft>
                <a:spcPct val="0"/>
              </a:spcAft>
            </a:pPr>
            <a:r>
              <a:rPr lang="en-AU" sz="3000" b="1" dirty="0">
                <a:solidFill>
                  <a:prstClr val="black"/>
                </a:solidFill>
                <a:latin typeface="Arial" charset="0"/>
                <a:ea typeface="ＭＳ Ｐゴシック" pitchFamily="34" charset="-128"/>
              </a:rPr>
              <a:t>=</a:t>
            </a:r>
          </a:p>
        </p:txBody>
      </p:sp>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graphicFrame>
        <p:nvGraphicFramePr>
          <p:cNvPr id="26" name="Object 6"/>
          <p:cNvGraphicFramePr>
            <a:graphicFrameLocks noChangeAspect="1"/>
          </p:cNvGraphicFramePr>
          <p:nvPr>
            <p:extLst>
              <p:ext uri="{D42A27DB-BD31-4B8C-83A1-F6EECF244321}">
                <p14:modId xmlns:p14="http://schemas.microsoft.com/office/powerpoint/2010/main" val="1677617835"/>
              </p:ext>
            </p:extLst>
          </p:nvPr>
        </p:nvGraphicFramePr>
        <p:xfrm>
          <a:off x="5654410" y="4527234"/>
          <a:ext cx="2234407" cy="1091406"/>
        </p:xfrm>
        <a:graphic>
          <a:graphicData uri="http://schemas.openxmlformats.org/presentationml/2006/ole">
            <mc:AlternateContent xmlns:mc="http://schemas.openxmlformats.org/markup-compatibility/2006">
              <mc:Choice xmlns:v="urn:schemas-microsoft-com:vml" Requires="v">
                <p:oleObj spid="_x0000_s88423" name="Visio" r:id="rId16" imgW="2680622" imgH="1309451" progId="Visio.Drawing.11">
                  <p:embed/>
                </p:oleObj>
              </mc:Choice>
              <mc:Fallback>
                <p:oleObj name="Visio" r:id="rId16" imgW="2680622" imgH="1309451" progId="Visio.Drawing.11">
                  <p:embed/>
                  <p:pic>
                    <p:nvPicPr>
                      <p:cNvPr id="26" name="Object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54410" y="4527234"/>
                        <a:ext cx="2234407" cy="109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10"/>
          <p:cNvGraphicFramePr>
            <a:graphicFrameLocks noChangeAspect="1"/>
          </p:cNvGraphicFramePr>
          <p:nvPr>
            <p:extLst>
              <p:ext uri="{D42A27DB-BD31-4B8C-83A1-F6EECF244321}">
                <p14:modId xmlns:p14="http://schemas.microsoft.com/office/powerpoint/2010/main" val="3685866654"/>
              </p:ext>
            </p:extLst>
          </p:nvPr>
        </p:nvGraphicFramePr>
        <p:xfrm>
          <a:off x="1976047" y="4679535"/>
          <a:ext cx="1166813" cy="1203854"/>
        </p:xfrm>
        <a:graphic>
          <a:graphicData uri="http://schemas.openxmlformats.org/presentationml/2006/ole">
            <mc:AlternateContent xmlns:mc="http://schemas.openxmlformats.org/markup-compatibility/2006">
              <mc:Choice xmlns:v="urn:schemas-microsoft-com:vml" Requires="v">
                <p:oleObj spid="_x0000_s88424" name="Visio" r:id="rId18" imgW="1399652" imgH="1444557" progId="Visio.Drawing.11">
                  <p:embed/>
                </p:oleObj>
              </mc:Choice>
              <mc:Fallback>
                <p:oleObj name="Visio" r:id="rId18" imgW="1399652" imgH="1444557" progId="Visio.Drawing.11">
                  <p:embed/>
                  <p:pic>
                    <p:nvPicPr>
                      <p:cNvPr id="27"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76047" y="4679535"/>
                        <a:ext cx="1166813" cy="120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TextBox 27"/>
          <p:cNvSpPr txBox="1"/>
          <p:nvPr/>
        </p:nvSpPr>
        <p:spPr>
          <a:xfrm>
            <a:off x="4342909" y="4988855"/>
            <a:ext cx="396262" cy="553998"/>
          </a:xfrm>
          <a:prstGeom prst="rect">
            <a:avLst/>
          </a:prstGeom>
          <a:noFill/>
        </p:spPr>
        <p:txBody>
          <a:bodyPr wrap="none" rtlCol="0">
            <a:spAutoFit/>
          </a:bodyPr>
          <a:lstStyle/>
          <a:p>
            <a:pPr eaLnBrk="0" fontAlgn="base" hangingPunct="0">
              <a:spcBef>
                <a:spcPct val="0"/>
              </a:spcBef>
              <a:spcAft>
                <a:spcPct val="0"/>
              </a:spcAft>
            </a:pPr>
            <a:r>
              <a:rPr lang="en-AU" sz="3000" b="1" dirty="0">
                <a:solidFill>
                  <a:srgbClr val="FF0000"/>
                </a:solidFill>
                <a:latin typeface="Arial" charset="0"/>
                <a:ea typeface="ＭＳ Ｐゴシック" pitchFamily="34" charset="-128"/>
              </a:rPr>
              <a:t>≠</a:t>
            </a:r>
          </a:p>
        </p:txBody>
      </p:sp>
    </p:spTree>
    <p:extLst>
      <p:ext uri="{BB962C8B-B14F-4D97-AF65-F5344CB8AC3E}">
        <p14:creationId xmlns:p14="http://schemas.microsoft.com/office/powerpoint/2010/main" val="572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lide(fromLeft)">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slide(fromLeft)">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slide(from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slide(fromLeft)">
                                      <p:cBhvr>
                                        <p:cTn id="54" dur="500"/>
                                        <p:tgtEl>
                                          <p:spTgt spid="28"/>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1"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907" y="1141230"/>
            <a:ext cx="8368117" cy="3165231"/>
          </a:xfrm>
        </p:spPr>
        <p:txBody>
          <a:bodyPr>
            <a:normAutofit/>
          </a:bodyPr>
          <a:lstStyle/>
          <a:p>
            <a:pPr marL="0" indent="0">
              <a:buNone/>
            </a:pPr>
            <a:r>
              <a:rPr lang="en-AU" sz="1800" dirty="0"/>
              <a:t>Use message events only when the corresponding activity would simply send or receive a message and do nothing else</a:t>
            </a:r>
          </a:p>
        </p:txBody>
      </p:sp>
      <p:pic>
        <p:nvPicPr>
          <p:cNvPr id="863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427" y="1899916"/>
            <a:ext cx="2964263" cy="335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bwMode="auto">
          <a:xfrm>
            <a:off x="4351467" y="3493896"/>
            <a:ext cx="318198" cy="28470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eaLnBrk="0" fontAlgn="base" hangingPunct="0">
              <a:spcBef>
                <a:spcPct val="0"/>
              </a:spcBef>
              <a:spcAft>
                <a:spcPct val="0"/>
              </a:spcAft>
            </a:pPr>
            <a:endParaRPr lang="en-AU" sz="1846">
              <a:solidFill>
                <a:prstClr val="black"/>
              </a:solidFill>
              <a:latin typeface="Times New Roman" pitchFamily="-106" charset="0"/>
              <a:ea typeface="ＭＳ Ｐゴシック" pitchFamily="34" charset="-128"/>
            </a:endParaRPr>
          </a:p>
        </p:txBody>
      </p:sp>
      <p:pic>
        <p:nvPicPr>
          <p:cNvPr id="863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633" y="1899917"/>
            <a:ext cx="3175296" cy="335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462408" y="139700"/>
            <a:ext cx="6840000" cy="903822"/>
          </a:xfrm>
        </p:spPr>
        <p:txBody>
          <a:bodyPr/>
          <a:lstStyle/>
          <a:p>
            <a:r>
              <a:rPr lang="en-US" dirty="0"/>
              <a:t>So, when to use what?</a:t>
            </a:r>
          </a:p>
        </p:txBody>
      </p:sp>
      <p:sp>
        <p:nvSpPr>
          <p:cNvPr id="4" name="Slide Number Placeholder 3"/>
          <p:cNvSpPr>
            <a:spLocks noGrp="1"/>
          </p:cNvSpPr>
          <p:nvPr>
            <p:ph type="sldNum" sz="quarter" idx="11"/>
          </p:nvPr>
        </p:nvSpPr>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97256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234"/>
                                        </p:tgtEl>
                                        <p:attrNameLst>
                                          <p:attrName>style.visibility</p:attrName>
                                        </p:attrNameLst>
                                      </p:cBhvr>
                                      <p:to>
                                        <p:strVal val="visible"/>
                                      </p:to>
                                    </p:set>
                                    <p:animEffect transition="in" filter="fade">
                                      <p:cBhvr>
                                        <p:cTn id="7" dur="500"/>
                                        <p:tgtEl>
                                          <p:spTgt spid="8632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63235"/>
                                        </p:tgtEl>
                                        <p:attrNameLst>
                                          <p:attrName>style.visibility</p:attrName>
                                        </p:attrNameLst>
                                      </p:cBhvr>
                                      <p:to>
                                        <p:strVal val="visible"/>
                                      </p:to>
                                    </p:set>
                                    <p:animEffect transition="in" filter="fade">
                                      <p:cBhvr>
                                        <p:cTn id="16" dur="500"/>
                                        <p:tgtEl>
                                          <p:spTgt spid="863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384928" y="1321511"/>
            <a:ext cx="5865043" cy="4393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6E9378D7-04D0-C843-A6E8-3012353D0B99}"/>
              </a:ext>
            </a:extLst>
          </p:cNvPr>
          <p:cNvSpPr>
            <a:spLocks noGrp="1" noChangeArrowheads="1"/>
          </p:cNvSpPr>
          <p:nvPr>
            <p:ph type="title"/>
          </p:nvPr>
        </p:nvSpPr>
        <p:spPr>
          <a:xfrm>
            <a:off x="514366" y="298345"/>
            <a:ext cx="6299729" cy="609356"/>
          </a:xfrm>
        </p:spPr>
        <p:txBody>
          <a:bodyPr>
            <a:normAutofit/>
          </a:bodyPr>
          <a:lstStyle/>
          <a:p>
            <a:r>
              <a:rPr lang="en-AU" dirty="0"/>
              <a:t>Typed or </a:t>
            </a:r>
            <a:r>
              <a:rPr lang="en-AU" dirty="0" err="1"/>
              <a:t>Untyped</a:t>
            </a:r>
            <a:r>
              <a:rPr lang="en-AU" dirty="0"/>
              <a:t> Event?</a:t>
            </a:r>
          </a:p>
        </p:txBody>
      </p:sp>
    </p:spTree>
    <p:extLst>
      <p:ext uri="{BB962C8B-B14F-4D97-AF65-F5344CB8AC3E}">
        <p14:creationId xmlns:p14="http://schemas.microsoft.com/office/powerpoint/2010/main" val="1151040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buFont typeface="+mj-lt"/>
              <a:buAutoNum type="arabicPeriod"/>
            </a:pPr>
            <a:r>
              <a:rPr lang="en-US" sz="1400" dirty="0"/>
              <a:t>More on Rework and Repetition</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Handling Events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Handling Exceptions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Processes and Business Rules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430800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0E5DC-B938-DD4D-AE37-93D9F1209D84}"/>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62408" y="-40853"/>
            <a:ext cx="6840000" cy="903822"/>
          </a:xfrm>
        </p:spPr>
        <p:txBody>
          <a:bodyPr/>
          <a:lstStyle/>
          <a:p>
            <a:r>
              <a:rPr lang="en-US" dirty="0"/>
              <a:t>Exercise 4.4</a:t>
            </a:r>
          </a:p>
        </p:txBody>
      </p:sp>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5" name="Rectangle 5"/>
          <p:cNvSpPr>
            <a:spLocks noChangeArrowheads="1"/>
          </p:cNvSpPr>
          <p:nvPr/>
        </p:nvSpPr>
        <p:spPr bwMode="auto">
          <a:xfrm>
            <a:off x="359769" y="588737"/>
            <a:ext cx="8784231" cy="646331"/>
          </a:xfrm>
          <a:prstGeom prst="rect">
            <a:avLst/>
          </a:prstGeom>
          <a:noFill/>
          <a:ln w="9525">
            <a:noFill/>
            <a:miter lim="800000"/>
            <a:headEnd/>
            <a:tailEnd/>
          </a:ln>
          <a:effectLst/>
        </p:spPr>
        <p:txBody>
          <a:bodyPr wrap="square">
            <a:spAutoFit/>
          </a:bodyPr>
          <a:lstStyle/>
          <a:p>
            <a:r>
              <a:rPr lang="en-AU" dirty="0">
                <a:latin typeface="Arial" panose="020B0604020202020204" pitchFamily="34" charset="0"/>
                <a:cs typeface="Arial" panose="020B0604020202020204" pitchFamily="34" charset="0"/>
              </a:rPr>
              <a:t>Is there any other activity in the loan assessment model below that can be replaced by a message event?</a:t>
            </a:r>
          </a:p>
        </p:txBody>
      </p:sp>
      <p:pic>
        <p:nvPicPr>
          <p:cNvPr id="6" name="Picture 5">
            <a:extLst>
              <a:ext uri="{FF2B5EF4-FFF2-40B4-BE49-F238E27FC236}">
                <a16:creationId xmlns:a16="http://schemas.microsoft.com/office/drawing/2014/main" id="{7160D505-F502-8B4F-B1D0-7DBFCA591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347" y="1314779"/>
            <a:ext cx="7946301" cy="4343224"/>
          </a:xfrm>
          <a:prstGeom prst="rect">
            <a:avLst/>
          </a:prstGeom>
        </p:spPr>
      </p:pic>
    </p:spTree>
    <p:extLst>
      <p:ext uri="{BB962C8B-B14F-4D97-AF65-F5344CB8AC3E}">
        <p14:creationId xmlns:p14="http://schemas.microsoft.com/office/powerpoint/2010/main" val="856129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3830" name="Object 6"/>
          <p:cNvGraphicFramePr>
            <a:graphicFrameLocks noChangeAspect="1"/>
          </p:cNvGraphicFramePr>
          <p:nvPr>
            <p:extLst>
              <p:ext uri="{D42A27DB-BD31-4B8C-83A1-F6EECF244321}">
                <p14:modId xmlns:p14="http://schemas.microsoft.com/office/powerpoint/2010/main" val="2960748829"/>
              </p:ext>
            </p:extLst>
          </p:nvPr>
        </p:nvGraphicFramePr>
        <p:xfrm>
          <a:off x="872908" y="1603473"/>
          <a:ext cx="7372615" cy="2100792"/>
        </p:xfrm>
        <a:graphic>
          <a:graphicData uri="http://schemas.openxmlformats.org/presentationml/2006/ole">
            <mc:AlternateContent xmlns:mc="http://schemas.openxmlformats.org/markup-compatibility/2006">
              <mc:Choice xmlns:v="urn:schemas-microsoft-com:vml" Requires="v">
                <p:oleObj spid="_x0000_s89177" name="Visio" r:id="rId4" imgW="5663535" imgH="1680294" progId="Visio.Drawing.11">
                  <p:embed/>
                </p:oleObj>
              </mc:Choice>
              <mc:Fallback>
                <p:oleObj name="Visio" r:id="rId4" imgW="5663535" imgH="1680294" progId="Visio.Drawing.11">
                  <p:embed/>
                  <p:pic>
                    <p:nvPicPr>
                      <p:cNvPr id="1613830" name="Object 6"/>
                      <p:cNvPicPr>
                        <a:picLocks noChangeAspect="1" noChangeArrowheads="1"/>
                      </p:cNvPicPr>
                      <p:nvPr/>
                    </p:nvPicPr>
                    <p:blipFill>
                      <a:blip r:embed="rId5"/>
                      <a:srcRect/>
                      <a:stretch>
                        <a:fillRect/>
                      </a:stretch>
                    </p:blipFill>
                    <p:spPr bwMode="auto">
                      <a:xfrm>
                        <a:off x="872908" y="1603473"/>
                        <a:ext cx="7372615" cy="210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777567468"/>
              </p:ext>
            </p:extLst>
          </p:nvPr>
        </p:nvGraphicFramePr>
        <p:xfrm>
          <a:off x="927909" y="1331838"/>
          <a:ext cx="1959953" cy="175846"/>
        </p:xfrm>
        <a:graphic>
          <a:graphicData uri="http://schemas.openxmlformats.org/presentationml/2006/ole">
            <mc:AlternateContent xmlns:mc="http://schemas.openxmlformats.org/markup-compatibility/2006">
              <mc:Choice xmlns:v="urn:schemas-microsoft-com:vml" Requires="v">
                <p:oleObj spid="_x0000_s89178" name="Visio" r:id="rId6" imgW="2028719" imgH="187472" progId="Visio.Drawing.11">
                  <p:embed/>
                </p:oleObj>
              </mc:Choice>
              <mc:Fallback>
                <p:oleObj name="Visio" r:id="rId6" imgW="2028719" imgH="187472" progId="Visio.Drawing.11">
                  <p:embed/>
                  <p:pic>
                    <p:nvPicPr>
                      <p:cNvPr id="2"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909" y="1331838"/>
                        <a:ext cx="1959953" cy="17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a:xfrm>
            <a:off x="462408" y="139700"/>
            <a:ext cx="6840000" cy="903822"/>
          </a:xfrm>
        </p:spPr>
        <p:txBody>
          <a:bodyPr/>
          <a:lstStyle/>
          <a:p>
            <a:r>
              <a:rPr lang="en-US" dirty="0"/>
              <a:t>Temporal events</a:t>
            </a:r>
          </a:p>
        </p:txBody>
      </p:sp>
      <p:sp>
        <p:nvSpPr>
          <p:cNvPr id="5" name="Slide Number Placeholder 4"/>
          <p:cNvSpPr>
            <a:spLocks noGrp="1"/>
          </p:cNvSpPr>
          <p:nvPr>
            <p:ph type="sldNum" sz="quarter" idx="11"/>
          </p:nvPr>
        </p:nvSpPr>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1730599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xfrm>
            <a:off x="462408" y="139700"/>
            <a:ext cx="6840000" cy="903822"/>
          </a:xfrm>
        </p:spPr>
        <p:txBody>
          <a:bodyPr/>
          <a:lstStyle/>
          <a:p>
            <a:r>
              <a:rPr lang="en-AU" dirty="0"/>
              <a:t>Example: temporal events</a:t>
            </a:r>
          </a:p>
        </p:txBody>
      </p:sp>
      <p:sp>
        <p:nvSpPr>
          <p:cNvPr id="11" name="Text Box 10"/>
          <p:cNvSpPr txBox="1">
            <a:spLocks noChangeArrowheads="1"/>
          </p:cNvSpPr>
          <p:nvPr/>
        </p:nvSpPr>
        <p:spPr bwMode="auto">
          <a:xfrm>
            <a:off x="947937" y="4740143"/>
            <a:ext cx="1586508" cy="52322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Start</a:t>
            </a:r>
            <a:br>
              <a:rPr lang="en-AU" sz="1400" dirty="0">
                <a:solidFill>
                  <a:prstClr val="black"/>
                </a:solidFill>
                <a:latin typeface="Arial" panose="020B0604020202020204" pitchFamily="34" charset="0"/>
                <a:ea typeface="ＭＳ Ｐゴシック" pitchFamily="34" charset="-128"/>
                <a:cs typeface="Arial" panose="020B0604020202020204" pitchFamily="34" charset="0"/>
              </a:rPr>
            </a:br>
            <a:r>
              <a:rPr lang="en-AU" sz="1400" dirty="0">
                <a:solidFill>
                  <a:prstClr val="black"/>
                </a:solidFill>
                <a:latin typeface="Arial" panose="020B0604020202020204" pitchFamily="34" charset="0"/>
                <a:ea typeface="ＭＳ Ｐゴシック" pitchFamily="34" charset="-128"/>
                <a:cs typeface="Arial" panose="020B0604020202020204" pitchFamily="34" charset="0"/>
              </a:rPr>
              <a:t>event</a:t>
            </a:r>
          </a:p>
        </p:txBody>
      </p:sp>
      <p:sp>
        <p:nvSpPr>
          <p:cNvPr id="12" name="Text Box 11"/>
          <p:cNvSpPr txBox="1">
            <a:spLocks noChangeArrowheads="1"/>
          </p:cNvSpPr>
          <p:nvPr/>
        </p:nvSpPr>
        <p:spPr bwMode="auto">
          <a:xfrm>
            <a:off x="4080554" y="4740143"/>
            <a:ext cx="1788238" cy="52322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Intermediate catching event</a:t>
            </a:r>
          </a:p>
        </p:txBody>
      </p:sp>
      <p:graphicFrame>
        <p:nvGraphicFramePr>
          <p:cNvPr id="14" name="Object 13"/>
          <p:cNvGraphicFramePr>
            <a:graphicFrameLocks noChangeAspect="1"/>
          </p:cNvGraphicFramePr>
          <p:nvPr>
            <p:extLst/>
          </p:nvPr>
        </p:nvGraphicFramePr>
        <p:xfrm>
          <a:off x="818886" y="3937000"/>
          <a:ext cx="7387167" cy="903553"/>
        </p:xfrm>
        <a:graphic>
          <a:graphicData uri="http://schemas.openxmlformats.org/presentationml/2006/ole">
            <mc:AlternateContent xmlns:mc="http://schemas.openxmlformats.org/markup-compatibility/2006">
              <mc:Choice xmlns:v="urn:schemas-microsoft-com:vml" Requires="v">
                <p:oleObj spid="_x0000_s90157" name="Visio" r:id="rId4" imgW="9005356" imgH="1101206" progId="Visio.Drawing.11">
                  <p:embed/>
                </p:oleObj>
              </mc:Choice>
              <mc:Fallback>
                <p:oleObj name="Visio" r:id="rId4" imgW="9005356" imgH="1101206" progId="Visio.Drawing.11">
                  <p:embed/>
                  <p:pic>
                    <p:nvPicPr>
                      <p:cNvPr id="14" name="Object 13"/>
                      <p:cNvPicPr>
                        <a:picLocks noChangeAspect="1" noChangeArrowheads="1"/>
                      </p:cNvPicPr>
                      <p:nvPr/>
                    </p:nvPicPr>
                    <p:blipFill>
                      <a:blip r:embed="rId5"/>
                      <a:srcRect/>
                      <a:stretch>
                        <a:fillRect/>
                      </a:stretch>
                    </p:blipFill>
                    <p:spPr bwMode="auto">
                      <a:xfrm>
                        <a:off x="818886" y="3937000"/>
                        <a:ext cx="7387167" cy="903553"/>
                      </a:xfrm>
                      <a:prstGeom prst="rect">
                        <a:avLst/>
                      </a:prstGeom>
                      <a:noFill/>
                      <a:ln>
                        <a:noFill/>
                      </a:ln>
                      <a:effectLst/>
                    </p:spPr>
                  </p:pic>
                </p:oleObj>
              </mc:Fallback>
            </mc:AlternateContent>
          </a:graphicData>
        </a:graphic>
      </p:graphicFrame>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10" name="Text Box 11"/>
          <p:cNvSpPr txBox="1">
            <a:spLocks noChangeArrowheads="1"/>
          </p:cNvSpPr>
          <p:nvPr/>
        </p:nvSpPr>
        <p:spPr bwMode="auto">
          <a:xfrm>
            <a:off x="2292315" y="4740143"/>
            <a:ext cx="1788238" cy="52322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Intermediate catching event</a:t>
            </a:r>
          </a:p>
        </p:txBody>
      </p:sp>
      <p:sp>
        <p:nvSpPr>
          <p:cNvPr id="15" name="Rectangle 3"/>
          <p:cNvSpPr>
            <a:spLocks noGrp="1" noChangeArrowheads="1"/>
          </p:cNvSpPr>
          <p:nvPr>
            <p:ph idx="1"/>
          </p:nvPr>
        </p:nvSpPr>
        <p:spPr>
          <a:xfrm>
            <a:off x="576584" y="1175894"/>
            <a:ext cx="8256331" cy="2604254"/>
          </a:xfrm>
        </p:spPr>
        <p:txBody>
          <a:bodyPr>
            <a:noAutofit/>
          </a:bodyPr>
          <a:lstStyle/>
          <a:p>
            <a:pPr marL="0" indent="0">
              <a:buNone/>
            </a:pPr>
            <a:r>
              <a:rPr lang="en-AU" sz="2000" dirty="0"/>
              <a:t>In a small claims tribunal, callovers occur once a month to set down the matter for the upcoming trials. The process for setting up a callover starts </a:t>
            </a:r>
            <a:r>
              <a:rPr lang="en-AU" sz="2000" dirty="0">
                <a:solidFill>
                  <a:srgbClr val="0070C0"/>
                </a:solidFill>
              </a:rPr>
              <a:t>three weeks prior</a:t>
            </a:r>
            <a:r>
              <a:rPr lang="en-AU" sz="2000" dirty="0"/>
              <a:t> to the callover day, with the preparation of the callover list containing information such as contact details of the involved parties and estimated hearing date. </a:t>
            </a:r>
            <a:r>
              <a:rPr lang="en-AU" sz="2000" dirty="0">
                <a:solidFill>
                  <a:srgbClr val="0070C0"/>
                </a:solidFill>
              </a:rPr>
              <a:t>One week prior </a:t>
            </a:r>
            <a:r>
              <a:rPr lang="en-AU" sz="2000" dirty="0"/>
              <a:t>to the callover, the involved parties are notified of the callover date. Finally, </a:t>
            </a:r>
            <a:r>
              <a:rPr lang="en-AU" sz="2000" dirty="0">
                <a:solidFill>
                  <a:srgbClr val="0070C0"/>
                </a:solidFill>
              </a:rPr>
              <a:t>on the callover day</a:t>
            </a:r>
            <a:r>
              <a:rPr lang="en-AU" sz="2000" dirty="0"/>
              <a:t>, the callover material is prepared and the callover is held.</a:t>
            </a:r>
          </a:p>
        </p:txBody>
      </p:sp>
    </p:spTree>
    <p:extLst>
      <p:ext uri="{BB962C8B-B14F-4D97-AF65-F5344CB8AC3E}">
        <p14:creationId xmlns:p14="http://schemas.microsoft.com/office/powerpoint/2010/main" val="35674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62408" y="139700"/>
            <a:ext cx="6840000" cy="903822"/>
          </a:xfrm>
        </p:spPr>
        <p:txBody>
          <a:bodyPr/>
          <a:lstStyle/>
          <a:p>
            <a:r>
              <a:rPr lang="en-AU" dirty="0"/>
              <a:t>Coming back to our scenario…</a:t>
            </a:r>
          </a:p>
        </p:txBody>
      </p:sp>
      <p:sp>
        <p:nvSpPr>
          <p:cNvPr id="3" name="Slide Number Placeholder 2"/>
          <p:cNvSpPr>
            <a:spLocks noGrp="1"/>
          </p:cNvSpPr>
          <p:nvPr>
            <p:ph type="sldNum" sz="quarter" idx="11"/>
          </p:nvPr>
        </p:nvSpPr>
        <p:spPr/>
        <p:txBody>
          <a:bodyPr/>
          <a:lstStyle/>
          <a:p>
            <a:endParaRPr lang="en-AU" dirty="0">
              <a:solidFill>
                <a:prstClr val="black">
                  <a:lumMod val="50000"/>
                  <a:lumOff val="50000"/>
                </a:prst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83258200"/>
              </p:ext>
            </p:extLst>
          </p:nvPr>
        </p:nvGraphicFramePr>
        <p:xfrm>
          <a:off x="979090" y="3126977"/>
          <a:ext cx="8555246" cy="2771398"/>
        </p:xfrm>
        <a:graphic>
          <a:graphicData uri="http://schemas.openxmlformats.org/presentationml/2006/ole">
            <mc:AlternateContent xmlns:mc="http://schemas.openxmlformats.org/markup-compatibility/2006">
              <mc:Choice xmlns:v="urn:schemas-microsoft-com:vml" Requires="v">
                <p:oleObj spid="_x0000_s91181" name="Visio" r:id="rId4" imgW="9820587" imgH="3208063" progId="Visio.Drawing.11">
                  <p:embed/>
                </p:oleObj>
              </mc:Choice>
              <mc:Fallback>
                <p:oleObj name="Visio" r:id="rId4" imgW="9820587" imgH="3208063" progId="Visio.Drawing.11">
                  <p:embed/>
                  <p:pic>
                    <p:nvPicPr>
                      <p:cNvPr id="5" name="Object 4"/>
                      <p:cNvPicPr>
                        <a:picLocks noChangeAspect="1" noChangeArrowheads="1"/>
                      </p:cNvPicPr>
                      <p:nvPr/>
                    </p:nvPicPr>
                    <p:blipFill>
                      <a:blip r:embed="rId5"/>
                      <a:srcRect/>
                      <a:stretch>
                        <a:fillRect/>
                      </a:stretch>
                    </p:blipFill>
                    <p:spPr bwMode="auto">
                      <a:xfrm>
                        <a:off x="979090" y="3126977"/>
                        <a:ext cx="8555246" cy="2771398"/>
                      </a:xfrm>
                      <a:prstGeom prst="rect">
                        <a:avLst/>
                      </a:prstGeom>
                      <a:noFill/>
                      <a:ln>
                        <a:noFill/>
                      </a:ln>
                      <a:extLst/>
                    </p:spPr>
                  </p:pic>
                </p:oleObj>
              </mc:Fallback>
            </mc:AlternateContent>
          </a:graphicData>
        </a:graphic>
      </p:graphicFrame>
      <p:sp>
        <p:nvSpPr>
          <p:cNvPr id="7" name="Rectangle 3"/>
          <p:cNvSpPr>
            <a:spLocks noGrp="1" noChangeArrowheads="1"/>
          </p:cNvSpPr>
          <p:nvPr>
            <p:ph idx="1"/>
          </p:nvPr>
        </p:nvSpPr>
        <p:spPr>
          <a:xfrm>
            <a:off x="663158" y="1473534"/>
            <a:ext cx="8132049" cy="1710005"/>
          </a:xfrm>
        </p:spPr>
        <p:txBody>
          <a:bodyPr>
            <a:normAutofit/>
          </a:bodyPr>
          <a:lstStyle/>
          <a:p>
            <a:pPr marL="0" indent="0">
              <a:spcAft>
                <a:spcPts val="0"/>
              </a:spcAft>
              <a:buNone/>
            </a:pPr>
            <a:r>
              <a:rPr lang="en-AU" sz="2000" dirty="0"/>
              <a:t>A Purchase Order (PO) handling process starts when a </a:t>
            </a:r>
            <a:r>
              <a:rPr lang="en-AU" sz="2000" dirty="0">
                <a:solidFill>
                  <a:srgbClr val="0070C0"/>
                </a:solidFill>
              </a:rPr>
              <a:t>PO is received</a:t>
            </a:r>
            <a:r>
              <a:rPr lang="en-AU" sz="2000" dirty="0"/>
              <a:t>. The PO is first registered. If the current date is not </a:t>
            </a:r>
            <a:r>
              <a:rPr lang="en-AU" sz="2000" dirty="0">
                <a:solidFill>
                  <a:srgbClr val="0070C0"/>
                </a:solidFill>
              </a:rPr>
              <a:t>a working day</a:t>
            </a:r>
            <a:r>
              <a:rPr lang="en-AU" sz="2000" dirty="0"/>
              <a:t>, the process waits until the </a:t>
            </a:r>
            <a:r>
              <a:rPr lang="en-AU" sz="2000" dirty="0">
                <a:solidFill>
                  <a:srgbClr val="0070C0"/>
                </a:solidFill>
              </a:rPr>
              <a:t>following working day</a:t>
            </a:r>
            <a:r>
              <a:rPr lang="en-AU" sz="2000" dirty="0"/>
              <a:t> before proceeding. Otherwise, an availability check is performed and a </a:t>
            </a:r>
            <a:r>
              <a:rPr lang="en-AU" sz="2000" dirty="0">
                <a:solidFill>
                  <a:srgbClr val="0070C0"/>
                </a:solidFill>
              </a:rPr>
              <a:t>PO response is sent</a:t>
            </a:r>
            <a:r>
              <a:rPr lang="en-AU" sz="2000" dirty="0"/>
              <a:t> back to the customer. </a:t>
            </a:r>
          </a:p>
        </p:txBody>
      </p:sp>
      <p:sp>
        <p:nvSpPr>
          <p:cNvPr id="8" name="Rectangle 5"/>
          <p:cNvSpPr>
            <a:spLocks noChangeArrowheads="1"/>
          </p:cNvSpPr>
          <p:nvPr/>
        </p:nvSpPr>
        <p:spPr bwMode="auto">
          <a:xfrm>
            <a:off x="586012" y="1105608"/>
            <a:ext cx="1694695"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AU" sz="2000" b="1" dirty="0">
                <a:latin typeface="Arial" panose="020B0604020202020204" pitchFamily="34" charset="0"/>
                <a:ea typeface="ＭＳ Ｐゴシック" pitchFamily="34" charset="-128"/>
                <a:cs typeface="Arial" panose="020B0604020202020204" pitchFamily="34" charset="0"/>
              </a:rPr>
              <a:t>PO handling</a:t>
            </a:r>
          </a:p>
        </p:txBody>
      </p:sp>
    </p:spTree>
    <p:extLst>
      <p:ext uri="{BB962C8B-B14F-4D97-AF65-F5344CB8AC3E}">
        <p14:creationId xmlns:p14="http://schemas.microsoft.com/office/powerpoint/2010/main" val="265322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7" name="Rectangle 5"/>
          <p:cNvSpPr>
            <a:spLocks noGrp="1" noChangeArrowheads="1"/>
          </p:cNvSpPr>
          <p:nvPr>
            <p:ph type="title"/>
          </p:nvPr>
        </p:nvSpPr>
        <p:spPr>
          <a:xfrm>
            <a:off x="507332" y="190544"/>
            <a:ext cx="6600031" cy="879231"/>
          </a:xfrm>
          <a:noFill/>
          <a:ln/>
        </p:spPr>
        <p:txBody>
          <a:bodyPr/>
          <a:lstStyle/>
          <a:p>
            <a:r>
              <a:rPr lang="en-AU" dirty="0"/>
              <a:t>Multiple start events</a:t>
            </a:r>
          </a:p>
        </p:txBody>
      </p:sp>
      <p:sp>
        <p:nvSpPr>
          <p:cNvPr id="5" name="Rectangle 4"/>
          <p:cNvSpPr/>
          <p:nvPr/>
        </p:nvSpPr>
        <p:spPr>
          <a:xfrm>
            <a:off x="507332" y="1154653"/>
            <a:ext cx="7212231" cy="369332"/>
          </a:xfrm>
          <a:prstGeom prst="rect">
            <a:avLst/>
          </a:prstGeom>
        </p:spPr>
        <p:txBody>
          <a:bodyPr wrap="none">
            <a:spAutoFit/>
          </a:bodyPr>
          <a:lstStyle/>
          <a:p>
            <a:pPr eaLnBrk="0" fontAlgn="base" hangingPunct="0">
              <a:spcBef>
                <a:spcPct val="0"/>
              </a:spcBef>
              <a:spcAft>
                <a:spcPct val="0"/>
              </a:spcAft>
            </a:pPr>
            <a:r>
              <a:rPr lang="en-US" dirty="0">
                <a:latin typeface="Arial" panose="020B0604020202020204" pitchFamily="34" charset="0"/>
                <a:ea typeface="ＭＳ Ｐゴシック" pitchFamily="34" charset="-128"/>
                <a:cs typeface="Arial" panose="020B0604020202020204" pitchFamily="34" charset="0"/>
              </a:rPr>
              <a:t>The first start event that occurs will trigger an instance of the process</a:t>
            </a:r>
            <a:endParaRPr lang="en-AU" dirty="0">
              <a:latin typeface="Arial" panose="020B0604020202020204" pitchFamily="34" charset="0"/>
              <a:ea typeface="ＭＳ Ｐゴシック" pitchFamily="34" charset="-128"/>
              <a:cs typeface="Arial" panose="020B0604020202020204" pitchFamily="34" charset="0"/>
            </a:endParaRPr>
          </a:p>
        </p:txBody>
      </p:sp>
      <p:graphicFrame>
        <p:nvGraphicFramePr>
          <p:cNvPr id="2" name="Object 1"/>
          <p:cNvGraphicFramePr>
            <a:graphicFrameLocks noChangeAspect="1"/>
          </p:cNvGraphicFramePr>
          <p:nvPr>
            <p:extLst/>
          </p:nvPr>
        </p:nvGraphicFramePr>
        <p:xfrm>
          <a:off x="2057645" y="1693740"/>
          <a:ext cx="4780171" cy="3527913"/>
        </p:xfrm>
        <a:graphic>
          <a:graphicData uri="http://schemas.openxmlformats.org/presentationml/2006/ole">
            <mc:AlternateContent xmlns:mc="http://schemas.openxmlformats.org/markup-compatibility/2006">
              <mc:Choice xmlns:v="urn:schemas-microsoft-com:vml" Requires="v">
                <p:oleObj spid="_x0000_s92205" name="Visio" r:id="rId4" imgW="3515313" imgH="2593587" progId="Visio.Drawing.11">
                  <p:embed/>
                </p:oleObj>
              </mc:Choice>
              <mc:Fallback>
                <p:oleObj name="Visio" r:id="rId4" imgW="3515313" imgH="2593587" progId="Visio.Drawing.11">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645" y="1693740"/>
                        <a:ext cx="4780171" cy="3527913"/>
                      </a:xfrm>
                      <a:prstGeom prst="rect">
                        <a:avLst/>
                      </a:prstGeom>
                      <a:noFill/>
                      <a:ln>
                        <a:noFill/>
                      </a:ln>
                      <a:effectLst/>
                    </p:spPr>
                  </p:pic>
                </p:oleObj>
              </mc:Fallback>
            </mc:AlternateContent>
          </a:graphicData>
        </a:graphic>
      </p:graphicFrame>
      <p:sp>
        <p:nvSpPr>
          <p:cNvPr id="7" name="Slide Number Placeholder 2"/>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2047670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8" name="Rectangle 6"/>
          <p:cNvSpPr>
            <a:spLocks noChangeArrowheads="1"/>
          </p:cNvSpPr>
          <p:nvPr/>
        </p:nvSpPr>
        <p:spPr bwMode="auto">
          <a:xfrm>
            <a:off x="623718" y="1615020"/>
            <a:ext cx="8397733" cy="294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30000"/>
              </a:spcBef>
              <a:spcAft>
                <a:spcPct val="0"/>
              </a:spcAft>
            </a:pPr>
            <a:r>
              <a:rPr lang="en-US" i="1" dirty="0">
                <a:latin typeface="Arial" panose="020B0604020202020204" pitchFamily="34" charset="0"/>
                <a:ea typeface="ＭＳ Ｐゴシック" pitchFamily="34" charset="-128"/>
                <a:cs typeface="Arial" panose="020B0604020202020204" pitchFamily="34" charset="0"/>
              </a:rPr>
              <a:t>The ISP sends an invoice by email to the customer on the first working day of each month (Day 1). On Day 7, the customer has the full outstanding amount automatically debited from its bank account. If an automatic transaction fails for any reason, the customer is notified on Day 8. On Day 9, the transaction that failed on Day 7 is re-attempted. If it fails again, on Day 10 a late fee is charged to the customer’s bank account. At this stage, the automatic payment is no longer attempted. On Day 14, the Internet service is suspended until payment is received. If the payment is still outstanding on Day 30, the account is closed and a disconnection fee is applied. A debt-recovery procedure is then started.</a:t>
            </a:r>
          </a:p>
          <a:p>
            <a:pPr fontAlgn="base">
              <a:spcBef>
                <a:spcPct val="30000"/>
              </a:spcBef>
              <a:spcAft>
                <a:spcPct val="0"/>
              </a:spcAft>
            </a:pPr>
            <a:endParaRPr lang="en-US" i="1" dirty="0">
              <a:latin typeface="Arial" panose="020B0604020202020204" pitchFamily="34" charset="0"/>
              <a:ea typeface="ＭＳ Ｐゴシック" pitchFamily="34" charset="-128"/>
              <a:cs typeface="Arial" panose="020B0604020202020204" pitchFamily="34" charset="0"/>
            </a:endParaRPr>
          </a:p>
        </p:txBody>
      </p:sp>
      <p:sp>
        <p:nvSpPr>
          <p:cNvPr id="3" name="Title 2"/>
          <p:cNvSpPr>
            <a:spLocks noGrp="1"/>
          </p:cNvSpPr>
          <p:nvPr>
            <p:ph type="title"/>
          </p:nvPr>
        </p:nvSpPr>
        <p:spPr>
          <a:xfrm>
            <a:off x="462408" y="139700"/>
            <a:ext cx="6840000" cy="903822"/>
          </a:xfrm>
        </p:spPr>
        <p:txBody>
          <a:bodyPr/>
          <a:lstStyle/>
          <a:p>
            <a:r>
              <a:rPr lang="en-US" dirty="0"/>
              <a:t>Exercise 4.4: Internet Service Provider</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35</a:t>
            </a:fld>
            <a:endParaRPr lang="en-AU">
              <a:solidFill>
                <a:prstClr val="black">
                  <a:lumMod val="50000"/>
                  <a:lumOff val="50000"/>
                </a:prstClr>
              </a:solidFill>
            </a:endParaRPr>
          </a:p>
        </p:txBody>
      </p:sp>
      <p:sp>
        <p:nvSpPr>
          <p:cNvPr id="5" name="Rectangle 5"/>
          <p:cNvSpPr>
            <a:spLocks noChangeArrowheads="1"/>
          </p:cNvSpPr>
          <p:nvPr/>
        </p:nvSpPr>
        <p:spPr bwMode="auto">
          <a:xfrm>
            <a:off x="623719" y="1129216"/>
            <a:ext cx="7261924" cy="400110"/>
          </a:xfrm>
          <a:prstGeom prst="rect">
            <a:avLst/>
          </a:prstGeom>
          <a:noFill/>
          <a:ln w="9525">
            <a:noFill/>
            <a:miter lim="800000"/>
            <a:headEnd/>
            <a:tailEnd/>
          </a:ln>
          <a:effectLst/>
        </p:spPr>
        <p:txBody>
          <a:bodyPr wrap="none">
            <a:spAutoFit/>
          </a:bodyPr>
          <a:lstStyle/>
          <a:p>
            <a:r>
              <a:rPr lang="en-AU" sz="2000" dirty="0">
                <a:latin typeface="Arial" panose="020B0604020202020204" pitchFamily="34" charset="0"/>
                <a:cs typeface="Arial" panose="020B0604020202020204" pitchFamily="34" charset="0"/>
              </a:rPr>
              <a:t>Model the billing process of an Internet Service Provider (ISP).</a:t>
            </a:r>
          </a:p>
        </p:txBody>
      </p:sp>
    </p:spTree>
    <p:extLst>
      <p:ext uri="{BB962C8B-B14F-4D97-AF65-F5344CB8AC3E}">
        <p14:creationId xmlns:p14="http://schemas.microsoft.com/office/powerpoint/2010/main" val="4125717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7" name="Rectangle 3"/>
          <p:cNvSpPr>
            <a:spLocks noGrp="1" noChangeArrowheads="1"/>
          </p:cNvSpPr>
          <p:nvPr>
            <p:ph idx="1"/>
          </p:nvPr>
        </p:nvSpPr>
        <p:spPr>
          <a:xfrm>
            <a:off x="793401" y="1166901"/>
            <a:ext cx="8114929" cy="4020447"/>
          </a:xfrm>
        </p:spPr>
        <p:txBody>
          <a:bodyPr/>
          <a:lstStyle/>
          <a:p>
            <a:pPr marL="0" indent="0">
              <a:lnSpc>
                <a:spcPct val="90000"/>
              </a:lnSpc>
              <a:buNone/>
              <a:tabLst>
                <a:tab pos="371725" algn="l"/>
              </a:tabLst>
            </a:pPr>
            <a:r>
              <a:rPr lang="en-AU" sz="2000" dirty="0"/>
              <a:t>With the XOR-split gateway, a branch is chosen based on conditions that evaluate over available data</a:t>
            </a:r>
          </a:p>
          <a:p>
            <a:pPr>
              <a:lnSpc>
                <a:spcPct val="90000"/>
              </a:lnSpc>
              <a:buNone/>
              <a:tabLst>
                <a:tab pos="371725" algn="l"/>
                <a:tab pos="674661" algn="l"/>
                <a:tab pos="675984" algn="l"/>
              </a:tabLst>
            </a:pPr>
            <a:r>
              <a:rPr lang="en-AU" sz="2000" dirty="0">
                <a:sym typeface="Wingdings" pitchFamily="2" charset="2"/>
              </a:rPr>
              <a:t>		</a:t>
            </a:r>
            <a:r>
              <a:rPr lang="en-AU" sz="1833" dirty="0">
                <a:sym typeface="Wingdings" pitchFamily="2" charset="2"/>
              </a:rPr>
              <a:t> </a:t>
            </a:r>
            <a:r>
              <a:rPr lang="en-AU" sz="1800" dirty="0"/>
              <a:t>The choice can be made immediately after the token arrives from			the incoming flow</a:t>
            </a:r>
            <a:endParaRPr lang="en-AU" sz="1833" dirty="0"/>
          </a:p>
          <a:p>
            <a:pPr marL="0" indent="0">
              <a:lnSpc>
                <a:spcPct val="90000"/>
              </a:lnSpc>
              <a:buNone/>
              <a:tabLst>
                <a:tab pos="371725" algn="l"/>
              </a:tabLst>
            </a:pPr>
            <a:endParaRPr lang="en-AU" sz="2000" dirty="0"/>
          </a:p>
          <a:p>
            <a:pPr marL="0" indent="0">
              <a:lnSpc>
                <a:spcPct val="90000"/>
              </a:lnSpc>
              <a:buNone/>
              <a:tabLst>
                <a:tab pos="371725" algn="l"/>
              </a:tabLst>
            </a:pPr>
            <a:r>
              <a:rPr lang="en-AU" sz="2000" dirty="0"/>
              <a:t>Sometimes, the choice must be delayed until an event happens </a:t>
            </a:r>
          </a:p>
          <a:p>
            <a:pPr>
              <a:lnSpc>
                <a:spcPct val="90000"/>
              </a:lnSpc>
              <a:buNone/>
              <a:tabLst>
                <a:tab pos="371725" algn="l"/>
                <a:tab pos="674661" algn="l"/>
              </a:tabLst>
            </a:pPr>
            <a:r>
              <a:rPr lang="en-AU" dirty="0">
                <a:sym typeface="Wingdings" pitchFamily="2" charset="2"/>
              </a:rPr>
              <a:t>		</a:t>
            </a:r>
            <a:r>
              <a:rPr lang="en-AU" sz="1833" dirty="0">
                <a:sym typeface="Wingdings" pitchFamily="2" charset="2"/>
              </a:rPr>
              <a:t> </a:t>
            </a:r>
            <a:r>
              <a:rPr lang="en-AU" sz="1800" dirty="0">
                <a:sym typeface="Wingdings" pitchFamily="2" charset="2"/>
              </a:rPr>
              <a:t>The choice is based on a “race” among events</a:t>
            </a:r>
          </a:p>
          <a:p>
            <a:pPr marL="0" indent="0">
              <a:lnSpc>
                <a:spcPct val="90000"/>
              </a:lnSpc>
              <a:buNone/>
              <a:tabLst>
                <a:tab pos="371725" algn="l"/>
              </a:tabLst>
            </a:pPr>
            <a:endParaRPr lang="en-AU" sz="2000" dirty="0"/>
          </a:p>
          <a:p>
            <a:pPr marL="0" indent="0">
              <a:lnSpc>
                <a:spcPct val="90000"/>
              </a:lnSpc>
              <a:buNone/>
              <a:tabLst>
                <a:tab pos="371725" algn="l"/>
              </a:tabLst>
            </a:pPr>
            <a:r>
              <a:rPr lang="en-AU" sz="2000" dirty="0"/>
              <a:t>Two types of XOR split:</a:t>
            </a:r>
          </a:p>
        </p:txBody>
      </p:sp>
      <p:sp>
        <p:nvSpPr>
          <p:cNvPr id="1240066" name="Rectangle 2"/>
          <p:cNvSpPr>
            <a:spLocks noGrp="1" noChangeArrowheads="1"/>
          </p:cNvSpPr>
          <p:nvPr>
            <p:ph type="title"/>
          </p:nvPr>
        </p:nvSpPr>
        <p:spPr>
          <a:xfrm>
            <a:off x="462408" y="139700"/>
            <a:ext cx="6840000" cy="903822"/>
          </a:xfrm>
        </p:spPr>
        <p:txBody>
          <a:bodyPr/>
          <a:lstStyle/>
          <a:p>
            <a:r>
              <a:rPr lang="en-AU" dirty="0"/>
              <a:t>Racing events: Event-based decision</a:t>
            </a:r>
          </a:p>
        </p:txBody>
      </p:sp>
      <p:graphicFrame>
        <p:nvGraphicFramePr>
          <p:cNvPr id="1240069" name="Object 5"/>
          <p:cNvGraphicFramePr>
            <a:graphicFrameLocks noChangeAspect="1"/>
          </p:cNvGraphicFramePr>
          <p:nvPr>
            <p:extLst>
              <p:ext uri="{D42A27DB-BD31-4B8C-83A1-F6EECF244321}">
                <p14:modId xmlns:p14="http://schemas.microsoft.com/office/powerpoint/2010/main" val="594961511"/>
              </p:ext>
            </p:extLst>
          </p:nvPr>
        </p:nvGraphicFramePr>
        <p:xfrm>
          <a:off x="3315237" y="4282213"/>
          <a:ext cx="538187" cy="1051238"/>
        </p:xfrm>
        <a:graphic>
          <a:graphicData uri="http://schemas.openxmlformats.org/presentationml/2006/ole">
            <mc:AlternateContent xmlns:mc="http://schemas.openxmlformats.org/markup-compatibility/2006">
              <mc:Choice xmlns:v="urn:schemas-microsoft-com:vml" Requires="v">
                <p:oleObj spid="_x0000_s93273" name="Visio" r:id="rId4" imgW="577572" imgH="1128474" progId="Visio.Drawing.11">
                  <p:embed/>
                </p:oleObj>
              </mc:Choice>
              <mc:Fallback>
                <p:oleObj name="Visio" r:id="rId4" imgW="577572" imgH="1128474" progId="Visio.Drawing.11">
                  <p:embed/>
                  <p:pic>
                    <p:nvPicPr>
                      <p:cNvPr id="124006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5237" y="4282213"/>
                        <a:ext cx="538187" cy="1051238"/>
                      </a:xfrm>
                      <a:prstGeom prst="rect">
                        <a:avLst/>
                      </a:prstGeom>
                      <a:noFill/>
                      <a:ln>
                        <a:noFill/>
                      </a:ln>
                      <a:effectLst/>
                      <a:extLst/>
                    </p:spPr>
                  </p:pic>
                </p:oleObj>
              </mc:Fallback>
            </mc:AlternateContent>
          </a:graphicData>
        </a:graphic>
      </p:graphicFrame>
      <p:sp>
        <p:nvSpPr>
          <p:cNvPr id="1240071" name="Text Box 7"/>
          <p:cNvSpPr txBox="1">
            <a:spLocks noChangeArrowheads="1"/>
          </p:cNvSpPr>
          <p:nvPr/>
        </p:nvSpPr>
        <p:spPr bwMode="auto">
          <a:xfrm>
            <a:off x="2101797" y="4492714"/>
            <a:ext cx="1500007" cy="605422"/>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AU" sz="1600" dirty="0">
                <a:latin typeface="Arial" panose="020B0604020202020204" pitchFamily="34" charset="0"/>
                <a:ea typeface="ＭＳ Ｐゴシック" pitchFamily="34" charset="-128"/>
                <a:cs typeface="Arial" panose="020B0604020202020204" pitchFamily="34" charset="0"/>
              </a:rPr>
              <a:t>data-driven XOR-split</a:t>
            </a:r>
          </a:p>
        </p:txBody>
      </p:sp>
      <p:sp>
        <p:nvSpPr>
          <p:cNvPr id="1240072" name="Text Box 8"/>
          <p:cNvSpPr txBox="1">
            <a:spLocks noChangeArrowheads="1"/>
          </p:cNvSpPr>
          <p:nvPr/>
        </p:nvSpPr>
        <p:spPr bwMode="auto">
          <a:xfrm>
            <a:off x="5179422" y="4492714"/>
            <a:ext cx="2554553" cy="605422"/>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AU" sz="1600" dirty="0">
                <a:latin typeface="Arial" panose="020B0604020202020204" pitchFamily="34" charset="0"/>
                <a:ea typeface="ＭＳ Ｐゴシック" pitchFamily="34" charset="-128"/>
                <a:cs typeface="Arial" panose="020B0604020202020204" pitchFamily="34" charset="0"/>
              </a:rPr>
              <a:t>event-driven</a:t>
            </a:r>
            <a:br>
              <a:rPr lang="en-AU" sz="1600" dirty="0">
                <a:latin typeface="Arial" panose="020B0604020202020204" pitchFamily="34" charset="0"/>
                <a:ea typeface="ＭＳ Ｐゴシック" pitchFamily="34" charset="-128"/>
                <a:cs typeface="Arial" panose="020B0604020202020204" pitchFamily="34" charset="0"/>
              </a:rPr>
            </a:br>
            <a:r>
              <a:rPr lang="en-AU" sz="1600" dirty="0">
                <a:latin typeface="Arial" panose="020B0604020202020204" pitchFamily="34" charset="0"/>
                <a:ea typeface="ＭＳ Ｐゴシック" pitchFamily="34" charset="-128"/>
                <a:cs typeface="Arial" panose="020B0604020202020204" pitchFamily="34" charset="0"/>
              </a:rPr>
              <a:t>XOR split</a:t>
            </a:r>
          </a:p>
        </p:txBody>
      </p:sp>
      <p:graphicFrame>
        <p:nvGraphicFramePr>
          <p:cNvPr id="2" name="Object 1"/>
          <p:cNvGraphicFramePr>
            <a:graphicFrameLocks noChangeAspect="1"/>
          </p:cNvGraphicFramePr>
          <p:nvPr>
            <p:extLst>
              <p:ext uri="{D42A27DB-BD31-4B8C-83A1-F6EECF244321}">
                <p14:modId xmlns:p14="http://schemas.microsoft.com/office/powerpoint/2010/main" val="3764067620"/>
              </p:ext>
            </p:extLst>
          </p:nvPr>
        </p:nvGraphicFramePr>
        <p:xfrm>
          <a:off x="6460260" y="4188237"/>
          <a:ext cx="610398" cy="1193315"/>
        </p:xfrm>
        <a:graphic>
          <a:graphicData uri="http://schemas.openxmlformats.org/presentationml/2006/ole">
            <mc:AlternateContent xmlns:mc="http://schemas.openxmlformats.org/markup-compatibility/2006">
              <mc:Choice xmlns:v="urn:schemas-microsoft-com:vml" Requires="v">
                <p:oleObj spid="_x0000_s93274" name="Visio" r:id="rId6" imgW="655994" imgH="1281619" progId="Visio.Drawing.11">
                  <p:embed/>
                </p:oleObj>
              </mc:Choice>
              <mc:Fallback>
                <p:oleObj name="Visio" r:id="rId6" imgW="655994" imgH="1281619" progId="Visio.Drawing.11">
                  <p:embed/>
                  <p:pic>
                    <p:nvPicPr>
                      <p:cNvPr id="2"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0260" y="4188237"/>
                        <a:ext cx="610398" cy="1193315"/>
                      </a:xfrm>
                      <a:prstGeom prst="rect">
                        <a:avLst/>
                      </a:prstGeom>
                      <a:noFill/>
                      <a:ln>
                        <a:noFill/>
                      </a:ln>
                      <a:effectLst/>
                      <a:extLst/>
                    </p:spPr>
                  </p:pic>
                </p:oleObj>
              </mc:Fallback>
            </mc:AlternateContent>
          </a:graphicData>
        </a:graphic>
      </p:graphicFrame>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36</a:t>
            </a:fld>
            <a:endParaRPr lang="en-AU">
              <a:solidFill>
                <a:prstClr val="black">
                  <a:lumMod val="50000"/>
                  <a:lumOff val="50000"/>
                </a:prstClr>
              </a:solidFill>
            </a:endParaRPr>
          </a:p>
        </p:txBody>
      </p:sp>
    </p:spTree>
    <p:extLst>
      <p:ext uri="{BB962C8B-B14F-4D97-AF65-F5344CB8AC3E}">
        <p14:creationId xmlns:p14="http://schemas.microsoft.com/office/powerpoint/2010/main" val="2968950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422A0E-278F-6F44-8CCB-241262950104}"/>
              </a:ext>
            </a:extLst>
          </p:cNvPr>
          <p:cNvSpPr>
            <a:spLocks noGrp="1"/>
          </p:cNvSpPr>
          <p:nvPr>
            <p:ph type="sldNum" sz="quarter" idx="12"/>
          </p:nvPr>
        </p:nvSpPr>
        <p:spPr/>
        <p:txBody>
          <a:bodyPr/>
          <a:lstStyle/>
          <a:p>
            <a:fld id="{C145EA6F-A024-4C66-9C8B-8520E7132562}" type="slidenum">
              <a:rPr lang="en-US" smtClean="0"/>
              <a:pPr/>
              <a:t>37</a:t>
            </a:fld>
            <a:endParaRPr lang="en-US"/>
          </a:p>
        </p:txBody>
      </p:sp>
      <p:sp>
        <p:nvSpPr>
          <p:cNvPr id="4" name="Title 3">
            <a:extLst>
              <a:ext uri="{FF2B5EF4-FFF2-40B4-BE49-F238E27FC236}">
                <a16:creationId xmlns:a16="http://schemas.microsoft.com/office/drawing/2014/main" id="{DBA1B281-5DFF-7A42-9444-951C8DDC4B89}"/>
              </a:ext>
            </a:extLst>
          </p:cNvPr>
          <p:cNvSpPr>
            <a:spLocks noGrp="1"/>
          </p:cNvSpPr>
          <p:nvPr>
            <p:ph type="title"/>
          </p:nvPr>
        </p:nvSpPr>
        <p:spPr/>
        <p:txBody>
          <a:bodyPr/>
          <a:lstStyle/>
          <a:p>
            <a:r>
              <a:rPr lang="en-US" dirty="0"/>
              <a:t>Example: Event-based decision</a:t>
            </a:r>
          </a:p>
        </p:txBody>
      </p:sp>
      <p:pic>
        <p:nvPicPr>
          <p:cNvPr id="6" name="Picture 5">
            <a:extLst>
              <a:ext uri="{FF2B5EF4-FFF2-40B4-BE49-F238E27FC236}">
                <a16:creationId xmlns:a16="http://schemas.microsoft.com/office/drawing/2014/main" id="{7F9DDF7B-6301-A74C-AF5E-3BB7565A4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856" y="1407146"/>
            <a:ext cx="7427828" cy="3641289"/>
          </a:xfrm>
          <a:prstGeom prst="rect">
            <a:avLst/>
          </a:prstGeom>
        </p:spPr>
      </p:pic>
    </p:spTree>
    <p:extLst>
      <p:ext uri="{BB962C8B-B14F-4D97-AF65-F5344CB8AC3E}">
        <p14:creationId xmlns:p14="http://schemas.microsoft.com/office/powerpoint/2010/main" val="2622364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4292" y="1544357"/>
            <a:ext cx="8322318" cy="4020447"/>
          </a:xfrm>
        </p:spPr>
        <p:txBody>
          <a:bodyPr>
            <a:normAutofit/>
          </a:bodyPr>
          <a:lstStyle/>
          <a:p>
            <a:pPr marL="0" indent="0">
              <a:buNone/>
            </a:pPr>
            <a:r>
              <a:rPr lang="en-US" sz="1800" i="1" dirty="0"/>
              <a:t>A restaurant chain submits a purchase order (PO) to replenish its warehouses every Thursday. The restaurant chain’s procurement system expects to receive</a:t>
            </a:r>
            <a:r>
              <a:rPr lang="en-US" sz="1800" i="1" dirty="0">
                <a:solidFill>
                  <a:srgbClr val="0070C0"/>
                </a:solidFill>
              </a:rPr>
              <a:t> </a:t>
            </a:r>
            <a:r>
              <a:rPr lang="en-US" sz="1800" i="1" dirty="0"/>
              <a:t>either a “PO Response” or an error message. However, it may also happen that no response is received at all due to system errors or due to delays in handling the PO on the supplier’s side. If no response is received by Friday afternoon or if an error message is received, a purchasing officer at the restaurant chain’s headquarters should be notified. Otherwise, the PO Response is processed normally.</a:t>
            </a:r>
          </a:p>
        </p:txBody>
      </p:sp>
      <p:sp>
        <p:nvSpPr>
          <p:cNvPr id="4" name="Title 3"/>
          <p:cNvSpPr>
            <a:spLocks noGrp="1"/>
          </p:cNvSpPr>
          <p:nvPr>
            <p:ph type="title"/>
          </p:nvPr>
        </p:nvSpPr>
        <p:spPr>
          <a:xfrm>
            <a:off x="462407" y="139700"/>
            <a:ext cx="7616385" cy="903822"/>
          </a:xfrm>
        </p:spPr>
        <p:txBody>
          <a:bodyPr/>
          <a:lstStyle/>
          <a:p>
            <a:r>
              <a:rPr lang="en-AU" dirty="0"/>
              <a:t>Exercise 4.6: Stock replenishment</a:t>
            </a:r>
          </a:p>
        </p:txBody>
      </p:sp>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7" name="Rectangle 6"/>
          <p:cNvSpPr>
            <a:spLocks noChangeArrowheads="1"/>
          </p:cNvSpPr>
          <p:nvPr/>
        </p:nvSpPr>
        <p:spPr bwMode="auto">
          <a:xfrm>
            <a:off x="500114" y="1144247"/>
            <a:ext cx="8313947" cy="400110"/>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dirty="0">
                <a:latin typeface="Arial" panose="020B0604020202020204" pitchFamily="34" charset="0"/>
                <a:cs typeface="Arial" panose="020B0604020202020204" pitchFamily="34" charset="0"/>
              </a:rPr>
              <a:t>Model the following process.</a:t>
            </a:r>
          </a:p>
        </p:txBody>
      </p:sp>
    </p:spTree>
    <p:extLst>
      <p:ext uri="{BB962C8B-B14F-4D97-AF65-F5344CB8AC3E}">
        <p14:creationId xmlns:p14="http://schemas.microsoft.com/office/powerpoint/2010/main" val="3026953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D8C757-F7B5-264E-9D7C-97352826A7E7}"/>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 name="Title 2"/>
          <p:cNvSpPr>
            <a:spLocks noGrp="1"/>
          </p:cNvSpPr>
          <p:nvPr>
            <p:ph type="title"/>
          </p:nvPr>
        </p:nvSpPr>
        <p:spPr>
          <a:xfrm>
            <a:off x="557731" y="82692"/>
            <a:ext cx="6720747" cy="660073"/>
          </a:xfrm>
        </p:spPr>
        <p:txBody>
          <a:bodyPr/>
          <a:lstStyle/>
          <a:p>
            <a:r>
              <a:rPr lang="en-AU" dirty="0"/>
              <a:t>Matching choices in different business parties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122" y="1117307"/>
            <a:ext cx="6047749" cy="4362228"/>
          </a:xfrm>
          <a:prstGeom prst="rect">
            <a:avLst/>
          </a:prstGeom>
        </p:spPr>
      </p:pic>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7" name="Rounded Rectangular Callout 6"/>
          <p:cNvSpPr/>
          <p:nvPr/>
        </p:nvSpPr>
        <p:spPr bwMode="auto">
          <a:xfrm>
            <a:off x="2635900" y="2850614"/>
            <a:ext cx="1444931" cy="858398"/>
          </a:xfrm>
          <a:prstGeom prst="wedgeRoundRectCallout">
            <a:avLst>
              <a:gd name="adj1" fmla="val 85742"/>
              <a:gd name="adj2" fmla="val 114726"/>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Matching a data-driven choice at Client</a:t>
            </a:r>
          </a:p>
        </p:txBody>
      </p:sp>
      <p:sp>
        <p:nvSpPr>
          <p:cNvPr id="8" name="Rectangle 7"/>
          <p:cNvSpPr>
            <a:spLocks noChangeArrowheads="1"/>
          </p:cNvSpPr>
          <p:nvPr/>
        </p:nvSpPr>
        <p:spPr bwMode="auto">
          <a:xfrm>
            <a:off x="462408" y="617240"/>
            <a:ext cx="1936749" cy="400110"/>
          </a:xfrm>
          <a:prstGeom prst="rect">
            <a:avLst/>
          </a:prstGeom>
          <a:noFill/>
          <a:ln w="9525">
            <a:noFill/>
            <a:miter lim="800000"/>
            <a:headEnd/>
            <a:tailEnd/>
          </a:ln>
          <a:effec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b="1" dirty="0">
                <a:latin typeface="Arial" panose="020B0604020202020204" pitchFamily="34" charset="0"/>
                <a:cs typeface="Arial" panose="020B0604020202020204" pitchFamily="34" charset="0"/>
              </a:rPr>
              <a:t>Lead-to-Quote</a:t>
            </a:r>
          </a:p>
        </p:txBody>
      </p:sp>
    </p:spTree>
    <p:extLst>
      <p:ext uri="{BB962C8B-B14F-4D97-AF65-F5344CB8AC3E}">
        <p14:creationId xmlns:p14="http://schemas.microsoft.com/office/powerpoint/2010/main" val="227131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1755"/>
          <a:stretch/>
        </p:blipFill>
        <p:spPr>
          <a:xfrm>
            <a:off x="921116" y="2103740"/>
            <a:ext cx="7181754" cy="1029185"/>
          </a:xfrm>
          <a:prstGeom prst="rect">
            <a:avLst/>
          </a:prstGeom>
        </p:spPr>
      </p:pic>
      <p:sp>
        <p:nvSpPr>
          <p:cNvPr id="3" name="Title 2"/>
          <p:cNvSpPr>
            <a:spLocks noGrp="1"/>
          </p:cNvSpPr>
          <p:nvPr>
            <p:ph type="title"/>
          </p:nvPr>
        </p:nvSpPr>
        <p:spPr>
          <a:xfrm>
            <a:off x="462408" y="139700"/>
            <a:ext cx="6840000" cy="903822"/>
          </a:xfrm>
        </p:spPr>
        <p:txBody>
          <a:bodyPr/>
          <a:lstStyle/>
          <a:p>
            <a:r>
              <a:rPr lang="en-US" dirty="0"/>
              <a:t>More on rework and repetition</a:t>
            </a:r>
          </a:p>
        </p:txBody>
      </p:sp>
      <p:sp>
        <p:nvSpPr>
          <p:cNvPr id="13" name="Text Box 4"/>
          <p:cNvSpPr txBox="1">
            <a:spLocks noChangeArrowheads="1"/>
          </p:cNvSpPr>
          <p:nvPr/>
        </p:nvSpPr>
        <p:spPr bwMode="auto">
          <a:xfrm>
            <a:off x="3376141" y="1776488"/>
            <a:ext cx="1990302" cy="518604"/>
          </a:xfrm>
          <a:prstGeom prst="rect">
            <a:avLst/>
          </a:prstGeom>
          <a:noFill/>
          <a:ln w="9525">
            <a:noFill/>
            <a:miter lim="800000"/>
            <a:headEnd/>
            <a:tailEnd/>
          </a:ln>
          <a:effectLst/>
        </p:spPr>
        <p:txBody>
          <a:bodyPr wrap="square">
            <a:spAutoFit/>
          </a:bodyPr>
          <a:lstStyle/>
          <a:p>
            <a:pPr algn="ctr" defTabSz="703374">
              <a:defRPr/>
            </a:pPr>
            <a:r>
              <a:rPr lang="en-AU" sz="1385" kern="0" dirty="0">
                <a:solidFill>
                  <a:sysClr val="windowText" lastClr="000000"/>
                </a:solidFill>
                <a:ea typeface="ＭＳ Ｐゴシック" pitchFamily="34" charset="-128"/>
              </a:rPr>
              <a:t>XOR-join: entry point</a:t>
            </a:r>
          </a:p>
        </p:txBody>
      </p:sp>
      <p:sp>
        <p:nvSpPr>
          <p:cNvPr id="14" name="Text Box 4"/>
          <p:cNvSpPr txBox="1">
            <a:spLocks noChangeArrowheads="1"/>
          </p:cNvSpPr>
          <p:nvPr/>
        </p:nvSpPr>
        <p:spPr bwMode="auto">
          <a:xfrm>
            <a:off x="6195448" y="1776487"/>
            <a:ext cx="2016437" cy="305468"/>
          </a:xfrm>
          <a:prstGeom prst="rect">
            <a:avLst/>
          </a:prstGeom>
          <a:noFill/>
          <a:ln w="9525">
            <a:noFill/>
            <a:miter lim="800000"/>
            <a:headEnd/>
            <a:tailEnd/>
          </a:ln>
          <a:effectLst/>
        </p:spPr>
        <p:txBody>
          <a:bodyPr wrap="square">
            <a:spAutoFit/>
          </a:bodyPr>
          <a:lstStyle/>
          <a:p>
            <a:pPr algn="ctr" defTabSz="703374">
              <a:defRPr/>
            </a:pPr>
            <a:r>
              <a:rPr lang="en-AU" sz="1385" kern="0" dirty="0">
                <a:solidFill>
                  <a:sysClr val="windowText" lastClr="000000"/>
                </a:solidFill>
                <a:ea typeface="ＭＳ Ｐゴシック" pitchFamily="34" charset="-128"/>
              </a:rPr>
              <a:t>XOR-split: exit point</a:t>
            </a:r>
          </a:p>
        </p:txBody>
      </p:sp>
      <p:sp>
        <p:nvSpPr>
          <p:cNvPr id="2" name="Slide Number Placeholder 1"/>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558" y="2031394"/>
            <a:ext cx="3048000" cy="1128346"/>
          </a:xfrm>
          <a:prstGeom prst="rect">
            <a:avLst/>
          </a:prstGeom>
        </p:spPr>
      </p:pic>
      <p:sp>
        <p:nvSpPr>
          <p:cNvPr id="9" name="Rounded Rectangular Callout 8"/>
          <p:cNvSpPr/>
          <p:nvPr/>
        </p:nvSpPr>
        <p:spPr bwMode="auto">
          <a:xfrm>
            <a:off x="5445956" y="3356957"/>
            <a:ext cx="1498983" cy="852820"/>
          </a:xfrm>
          <a:prstGeom prst="wedgeRoundRectCallout">
            <a:avLst>
              <a:gd name="adj1" fmla="val -76200"/>
              <a:gd name="adj2" fmla="val -7426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538" b="1" dirty="0">
                <a:solidFill>
                  <a:prstClr val="black"/>
                </a:solidFill>
                <a:ea typeface="ＭＳ Ｐゴシック" pitchFamily="34" charset="-128"/>
              </a:rPr>
              <a:t>Structured cycle</a:t>
            </a:r>
            <a:r>
              <a:rPr lang="en-AU" sz="1538" dirty="0">
                <a:solidFill>
                  <a:prstClr val="black"/>
                </a:solidFill>
                <a:ea typeface="ＭＳ Ｐゴシック" pitchFamily="34" charset="-128"/>
              </a:rPr>
              <a:t> (SESE fragment)</a:t>
            </a:r>
          </a:p>
        </p:txBody>
      </p:sp>
      <p:sp>
        <p:nvSpPr>
          <p:cNvPr id="4" name="Rectangle 3"/>
          <p:cNvSpPr/>
          <p:nvPr/>
        </p:nvSpPr>
        <p:spPr>
          <a:xfrm>
            <a:off x="549988" y="4571367"/>
            <a:ext cx="8254647" cy="861967"/>
          </a:xfrm>
          <a:prstGeom prst="rect">
            <a:avLst/>
          </a:prstGeom>
        </p:spPr>
        <p:txBody>
          <a:bodyPr wrap="square">
            <a:spAutoFit/>
          </a:bodyPr>
          <a:lstStyle/>
          <a:p>
            <a:r>
              <a:rPr lang="en-AU" sz="1667" dirty="0">
                <a:latin typeface="Arial" panose="020B0604020202020204" pitchFamily="34" charset="0"/>
                <a:cs typeface="Arial" panose="020B0604020202020204" pitchFamily="34" charset="0"/>
              </a:rPr>
              <a:t>SESE = Single Entry Single Exit fragment, i.e. a fragment delimited by a single entry node and a single exit node (there are no other incoming arcs into the fragment or outgoing arcs from the fragment)</a:t>
            </a:r>
          </a:p>
        </p:txBody>
      </p:sp>
    </p:spTree>
    <p:extLst>
      <p:ext uri="{BB962C8B-B14F-4D97-AF65-F5344CB8AC3E}">
        <p14:creationId xmlns:p14="http://schemas.microsoft.com/office/powerpoint/2010/main" val="307936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title"/>
          </p:nvPr>
        </p:nvSpPr>
        <p:spPr>
          <a:xfrm>
            <a:off x="537822" y="-28653"/>
            <a:ext cx="6840000" cy="903822"/>
          </a:xfrm>
        </p:spPr>
        <p:txBody>
          <a:bodyPr/>
          <a:lstStyle/>
          <a:p>
            <a:r>
              <a:rPr lang="en-US" dirty="0"/>
              <a:t>What’s wrong with this collaboration diagram?</a:t>
            </a:r>
          </a:p>
        </p:txBody>
      </p:sp>
      <p:sp>
        <p:nvSpPr>
          <p:cNvPr id="5" name="Slide Number Placeholder 4"/>
          <p:cNvSpPr>
            <a:spLocks noGrp="1"/>
          </p:cNvSpPr>
          <p:nvPr>
            <p:ph type="sldNum" sz="quarter" idx="11"/>
          </p:nvPr>
        </p:nvSpPr>
        <p:spPr/>
        <p:txBody>
          <a:bodyPr/>
          <a:lstStyle/>
          <a:p>
            <a:r>
              <a:rPr lang="en-AU" dirty="0">
                <a:solidFill>
                  <a:prstClr val="black">
                    <a:lumMod val="50000"/>
                    <a:lumOff val="50000"/>
                  </a:prstClr>
                </a:solidFill>
              </a:rPr>
              <a:t>19</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66"/>
          <a:stretch/>
        </p:blipFill>
        <p:spPr>
          <a:xfrm>
            <a:off x="1228331" y="1241041"/>
            <a:ext cx="6405962" cy="4280435"/>
          </a:xfrm>
          <a:prstGeom prst="rect">
            <a:avLst/>
          </a:prstGeom>
        </p:spPr>
      </p:pic>
      <p:sp>
        <p:nvSpPr>
          <p:cNvPr id="7" name="Rectangle 6">
            <a:extLst>
              <a:ext uri="{FF2B5EF4-FFF2-40B4-BE49-F238E27FC236}">
                <a16:creationId xmlns:a16="http://schemas.microsoft.com/office/drawing/2014/main" id="{021A0BD6-65FC-D64B-938B-07F93AFF01A1}"/>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Rectangle 7">
            <a:extLst>
              <a:ext uri="{FF2B5EF4-FFF2-40B4-BE49-F238E27FC236}">
                <a16:creationId xmlns:a16="http://schemas.microsoft.com/office/drawing/2014/main" id="{7C682A07-8CB4-E242-9F80-9F993570DD0B}"/>
              </a:ext>
            </a:extLst>
          </p:cNvPr>
          <p:cNvSpPr>
            <a:spLocks noChangeArrowheads="1"/>
          </p:cNvSpPr>
          <p:nvPr/>
        </p:nvSpPr>
        <p:spPr bwMode="auto">
          <a:xfrm>
            <a:off x="462408" y="617240"/>
            <a:ext cx="2207656" cy="400110"/>
          </a:xfrm>
          <a:prstGeom prst="rect">
            <a:avLst/>
          </a:prstGeom>
          <a:noFill/>
          <a:ln w="9525">
            <a:noFill/>
            <a:miter lim="800000"/>
            <a:headEnd/>
            <a:tailEnd/>
          </a:ln>
          <a:effec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b="1" dirty="0">
                <a:latin typeface="Arial" panose="020B0604020202020204" pitchFamily="34" charset="0"/>
                <a:cs typeface="Arial" panose="020B0604020202020204" pitchFamily="34" charset="0"/>
              </a:rPr>
              <a:t>Auction creation</a:t>
            </a:r>
          </a:p>
        </p:txBody>
      </p:sp>
    </p:spTree>
    <p:extLst>
      <p:ext uri="{BB962C8B-B14F-4D97-AF65-F5344CB8AC3E}">
        <p14:creationId xmlns:p14="http://schemas.microsoft.com/office/powerpoint/2010/main" val="238450180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8" name="Rectangle 2">
            <a:extLst>
              <a:ext uri="{FF2B5EF4-FFF2-40B4-BE49-F238E27FC236}">
                <a16:creationId xmlns:a16="http://schemas.microsoft.com/office/drawing/2014/main" id="{0106A8BB-9E5A-F842-A12E-878200CF73E7}"/>
              </a:ext>
            </a:extLst>
          </p:cNvPr>
          <p:cNvSpPr>
            <a:spLocks noGrp="1" noChangeArrowheads="1"/>
          </p:cNvSpPr>
          <p:nvPr>
            <p:ph type="title"/>
          </p:nvPr>
        </p:nvSpPr>
        <p:spPr>
          <a:xfrm>
            <a:off x="537822" y="-28653"/>
            <a:ext cx="6840000" cy="903822"/>
          </a:xfrm>
        </p:spPr>
        <p:txBody>
          <a:bodyPr/>
          <a:lstStyle/>
          <a:p>
            <a:r>
              <a:rPr lang="en-US" dirty="0"/>
              <a:t>Solution</a:t>
            </a:r>
          </a:p>
        </p:txBody>
      </p:sp>
      <p:sp>
        <p:nvSpPr>
          <p:cNvPr id="10" name="Rectangle 9">
            <a:extLst>
              <a:ext uri="{FF2B5EF4-FFF2-40B4-BE49-F238E27FC236}">
                <a16:creationId xmlns:a16="http://schemas.microsoft.com/office/drawing/2014/main" id="{F018F57D-1E27-C242-B22C-7226A5047716}"/>
              </a:ext>
            </a:extLst>
          </p:cNvPr>
          <p:cNvSpPr>
            <a:spLocks noChangeArrowheads="1"/>
          </p:cNvSpPr>
          <p:nvPr/>
        </p:nvSpPr>
        <p:spPr bwMode="auto">
          <a:xfrm>
            <a:off x="462408" y="617240"/>
            <a:ext cx="2207656" cy="400110"/>
          </a:xfrm>
          <a:prstGeom prst="rect">
            <a:avLst/>
          </a:prstGeom>
          <a:noFill/>
          <a:ln w="9525">
            <a:noFill/>
            <a:miter lim="800000"/>
            <a:headEnd/>
            <a:tailEnd/>
          </a:ln>
          <a:effec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b="1" dirty="0">
                <a:latin typeface="Arial" panose="020B0604020202020204" pitchFamily="34" charset="0"/>
                <a:cs typeface="Arial" panose="020B0604020202020204" pitchFamily="34" charset="0"/>
              </a:rPr>
              <a:t>Auction creation</a:t>
            </a:r>
          </a:p>
        </p:txBody>
      </p:sp>
      <p:sp>
        <p:nvSpPr>
          <p:cNvPr id="11" name="Rectangle 10">
            <a:extLst>
              <a:ext uri="{FF2B5EF4-FFF2-40B4-BE49-F238E27FC236}">
                <a16:creationId xmlns:a16="http://schemas.microsoft.com/office/drawing/2014/main" id="{09B168FE-DF64-F54C-9143-3FC86CD7C512}"/>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5" r="117"/>
          <a:stretch/>
        </p:blipFill>
        <p:spPr>
          <a:xfrm>
            <a:off x="1177721" y="1116123"/>
            <a:ext cx="6456572" cy="4249173"/>
          </a:xfrm>
          <a:prstGeom prst="rect">
            <a:avLst/>
          </a:prstGeom>
        </p:spPr>
      </p:pic>
    </p:spTree>
    <p:extLst>
      <p:ext uri="{BB962C8B-B14F-4D97-AF65-F5344CB8AC3E}">
        <p14:creationId xmlns:p14="http://schemas.microsoft.com/office/powerpoint/2010/main" val="1997437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407" y="139700"/>
            <a:ext cx="7616385" cy="903822"/>
          </a:xfrm>
        </p:spPr>
        <p:txBody>
          <a:bodyPr/>
          <a:lstStyle/>
          <a:p>
            <a:r>
              <a:rPr lang="en-AU" dirty="0"/>
              <a:t>Exercise 4.7</a:t>
            </a:r>
          </a:p>
        </p:txBody>
      </p:sp>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8" name="Rectangle 7">
            <a:extLst>
              <a:ext uri="{FF2B5EF4-FFF2-40B4-BE49-F238E27FC236}">
                <a16:creationId xmlns:a16="http://schemas.microsoft.com/office/drawing/2014/main" id="{6603168C-7831-5143-A163-2D6C7221D397}"/>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6"/>
          <p:cNvSpPr>
            <a:spLocks noChangeArrowheads="1"/>
          </p:cNvSpPr>
          <p:nvPr/>
        </p:nvSpPr>
        <p:spPr bwMode="auto">
          <a:xfrm>
            <a:off x="462407" y="843467"/>
            <a:ext cx="8313947" cy="707886"/>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dirty="0">
                <a:latin typeface="Arial" panose="020B0604020202020204" pitchFamily="34" charset="0"/>
                <a:cs typeface="Arial" panose="020B0604020202020204" pitchFamily="34" charset="0"/>
              </a:rPr>
              <a:t>Fix the following</a:t>
            </a:r>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collaboration diagram.</a:t>
            </a:r>
          </a:p>
        </p:txBody>
      </p:sp>
      <p:pic>
        <p:nvPicPr>
          <p:cNvPr id="10" name="Picture 9">
            <a:extLst>
              <a:ext uri="{FF2B5EF4-FFF2-40B4-BE49-F238E27FC236}">
                <a16:creationId xmlns:a16="http://schemas.microsoft.com/office/drawing/2014/main" id="{A0102229-E0BB-104D-949C-DF7AEF7DC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392" y="139700"/>
            <a:ext cx="5019783" cy="5512046"/>
          </a:xfrm>
          <a:prstGeom prst="rect">
            <a:avLst/>
          </a:prstGeom>
        </p:spPr>
      </p:pic>
    </p:spTree>
    <p:extLst>
      <p:ext uri="{BB962C8B-B14F-4D97-AF65-F5344CB8AC3E}">
        <p14:creationId xmlns:p14="http://schemas.microsoft.com/office/powerpoint/2010/main" val="4281482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90" name="Rectangle 2"/>
          <p:cNvSpPr>
            <a:spLocks noGrp="1" noChangeArrowheads="1"/>
          </p:cNvSpPr>
          <p:nvPr>
            <p:ph type="title"/>
          </p:nvPr>
        </p:nvSpPr>
        <p:spPr>
          <a:xfrm>
            <a:off x="527839" y="119068"/>
            <a:ext cx="6600031" cy="879231"/>
          </a:xfrm>
        </p:spPr>
        <p:txBody>
          <a:bodyPr/>
          <a:lstStyle/>
          <a:p>
            <a:r>
              <a:rPr lang="en-AU" dirty="0"/>
              <a:t>Recap: message and timer events</a:t>
            </a:r>
          </a:p>
        </p:txBody>
      </p:sp>
      <p:graphicFrame>
        <p:nvGraphicFramePr>
          <p:cNvPr id="787462" name="Object 6"/>
          <p:cNvGraphicFramePr>
            <a:graphicFrameLocks noChangeAspect="1"/>
          </p:cNvGraphicFramePr>
          <p:nvPr>
            <p:extLst>
              <p:ext uri="{D42A27DB-BD31-4B8C-83A1-F6EECF244321}">
                <p14:modId xmlns:p14="http://schemas.microsoft.com/office/powerpoint/2010/main" val="3721901552"/>
              </p:ext>
            </p:extLst>
          </p:nvPr>
        </p:nvGraphicFramePr>
        <p:xfrm>
          <a:off x="1600724" y="1518576"/>
          <a:ext cx="5527146" cy="3061229"/>
        </p:xfrm>
        <a:graphic>
          <a:graphicData uri="http://schemas.openxmlformats.org/presentationml/2006/ole">
            <mc:AlternateContent xmlns:mc="http://schemas.openxmlformats.org/markup-compatibility/2006">
              <mc:Choice xmlns:v="urn:schemas-microsoft-com:vml" Requires="v">
                <p:oleObj spid="_x0000_s94253" name="Visio" r:id="rId4" imgW="3983241" imgH="2207103" progId="Visio.Drawing.11">
                  <p:embed/>
                </p:oleObj>
              </mc:Choice>
              <mc:Fallback>
                <p:oleObj name="Visio" r:id="rId4" imgW="3983241" imgH="2207103" progId="Visio.Drawing.11">
                  <p:embed/>
                  <p:pic>
                    <p:nvPicPr>
                      <p:cNvPr id="787462" name="Object 6"/>
                      <p:cNvPicPr>
                        <a:picLocks noChangeAspect="1" noChangeArrowheads="1"/>
                      </p:cNvPicPr>
                      <p:nvPr/>
                    </p:nvPicPr>
                    <p:blipFill>
                      <a:blip r:embed="rId5"/>
                      <a:srcRect/>
                      <a:stretch>
                        <a:fillRect/>
                      </a:stretch>
                    </p:blipFill>
                    <p:spPr bwMode="auto">
                      <a:xfrm>
                        <a:off x="1600724" y="1518576"/>
                        <a:ext cx="5527146" cy="3061229"/>
                      </a:xfrm>
                      <a:prstGeom prst="rect">
                        <a:avLst/>
                      </a:prstGeom>
                      <a:noFill/>
                      <a:ln>
                        <a:noFill/>
                      </a:ln>
                      <a:effectLst/>
                      <a:extLst/>
                    </p:spPr>
                  </p:pic>
                </p:oleObj>
              </mc:Fallback>
            </mc:AlternateContent>
          </a:graphicData>
        </a:graphic>
      </p:graphicFrame>
      <p:sp>
        <p:nvSpPr>
          <p:cNvPr id="6" name="Slide Number Placeholder 2"/>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Tree>
    <p:extLst>
      <p:ext uri="{BB962C8B-B14F-4D97-AF65-F5344CB8AC3E}">
        <p14:creationId xmlns:p14="http://schemas.microsoft.com/office/powerpoint/2010/main" val="2414460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More on Rework and Repetition</a:t>
            </a:r>
          </a:p>
          <a:p>
            <a:pPr marL="342900" indent="-342900">
              <a:buFont typeface="+mj-lt"/>
              <a:buAutoNum type="arabicPeriod"/>
            </a:pPr>
            <a:r>
              <a:rPr lang="en-US" sz="1400" dirty="0">
                <a:solidFill>
                  <a:schemeClr val="bg1">
                    <a:lumMod val="85000"/>
                  </a:schemeClr>
                </a:solidFill>
              </a:rPr>
              <a:t>Handling Events</a:t>
            </a:r>
          </a:p>
          <a:p>
            <a:pPr marL="342900" indent="-342900">
              <a:buFont typeface="+mj-lt"/>
              <a:buAutoNum type="arabicPeriod"/>
            </a:pPr>
            <a:r>
              <a:rPr lang="en-US" sz="1400" dirty="0"/>
              <a:t>Handling Exceptions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Processes and Business Rules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111570662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64" y="432754"/>
            <a:ext cx="6002300" cy="508000"/>
          </a:xfrm>
        </p:spPr>
        <p:txBody>
          <a:bodyPr>
            <a:normAutofit/>
          </a:bodyPr>
          <a:lstStyle/>
          <a:p>
            <a:r>
              <a:rPr lang="en-AU" dirty="0"/>
              <a:t>Process abortion</a:t>
            </a:r>
          </a:p>
        </p:txBody>
      </p:sp>
      <p:sp>
        <p:nvSpPr>
          <p:cNvPr id="3" name="Content Placeholder 2"/>
          <p:cNvSpPr>
            <a:spLocks noGrp="1"/>
          </p:cNvSpPr>
          <p:nvPr>
            <p:ph idx="1"/>
          </p:nvPr>
        </p:nvSpPr>
        <p:spPr>
          <a:xfrm>
            <a:off x="522764" y="1210151"/>
            <a:ext cx="8272444" cy="3429000"/>
          </a:xfrm>
        </p:spPr>
        <p:txBody>
          <a:bodyPr>
            <a:normAutofit/>
          </a:bodyPr>
          <a:lstStyle/>
          <a:p>
            <a:pPr marL="0" indent="0">
              <a:buNone/>
            </a:pPr>
            <a:r>
              <a:rPr lang="en-AU" sz="2000" dirty="0"/>
              <a:t>Exceptions are events that deviate a process from its “normal” course</a:t>
            </a:r>
          </a:p>
          <a:p>
            <a:endParaRPr lang="en-AU" sz="2000" dirty="0"/>
          </a:p>
          <a:p>
            <a:pPr marL="0" indent="0">
              <a:buNone/>
            </a:pPr>
            <a:r>
              <a:rPr lang="en-AU" sz="2000" dirty="0"/>
              <a:t>The simplest form of exception is to notify that there is an exception (negative outcome)</a:t>
            </a:r>
          </a:p>
          <a:p>
            <a:endParaRPr lang="en-AU" sz="2000" dirty="0"/>
          </a:p>
          <a:p>
            <a:pPr marL="0" indent="0">
              <a:buNone/>
            </a:pPr>
            <a:r>
              <a:rPr lang="en-AU" sz="2000" dirty="0"/>
              <a:t>This can be done via the Terminate end event: it forces the whole process to </a:t>
            </a:r>
            <a:r>
              <a:rPr lang="en-AU" sz="2000" i="1" dirty="0"/>
              <a:t>abort</a:t>
            </a:r>
            <a:r>
              <a:rPr lang="en-AU" sz="2000" dirty="0"/>
              <a:t> (“wipes off” all tokens left behind, if any)</a:t>
            </a:r>
          </a:p>
        </p:txBody>
      </p:sp>
      <p:graphicFrame>
        <p:nvGraphicFramePr>
          <p:cNvPr id="6" name="Object 5"/>
          <p:cNvGraphicFramePr>
            <a:graphicFrameLocks noChangeAspect="1"/>
          </p:cNvGraphicFramePr>
          <p:nvPr>
            <p:extLst/>
          </p:nvPr>
        </p:nvGraphicFramePr>
        <p:xfrm>
          <a:off x="4276733" y="4639151"/>
          <a:ext cx="595301" cy="562924"/>
        </p:xfrm>
        <a:graphic>
          <a:graphicData uri="http://schemas.openxmlformats.org/presentationml/2006/ole">
            <mc:AlternateContent xmlns:mc="http://schemas.openxmlformats.org/markup-compatibility/2006">
              <mc:Choice xmlns:v="urn:schemas-microsoft-com:vml" Requires="v">
                <p:oleObj spid="_x0000_s96301" name="Visio" r:id="rId4" imgW="406931" imgH="406774" progId="Visio.Drawing.11">
                  <p:embed/>
                </p:oleObj>
              </mc:Choice>
              <mc:Fallback>
                <p:oleObj name="Visio" r:id="rId4" imgW="406931" imgH="406774" progId="Visio.Drawing.11">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733" y="4639151"/>
                        <a:ext cx="595301" cy="562924"/>
                      </a:xfrm>
                      <a:prstGeom prst="rect">
                        <a:avLst/>
                      </a:prstGeom>
                      <a:noFill/>
                      <a:ln>
                        <a:noFill/>
                      </a:ln>
                      <a:effectLst/>
                    </p:spPr>
                  </p:pic>
                </p:oleObj>
              </mc:Fallback>
            </mc:AlternateContent>
          </a:graphicData>
        </a:graphic>
      </p:graphicFrame>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45</a:t>
            </a:fld>
            <a:endParaRPr lang="en-AU">
              <a:solidFill>
                <a:prstClr val="black">
                  <a:lumMod val="50000"/>
                  <a:lumOff val="50000"/>
                </a:prstClr>
              </a:solidFill>
            </a:endParaRPr>
          </a:p>
        </p:txBody>
      </p:sp>
    </p:spTree>
    <p:extLst>
      <p:ext uri="{BB962C8B-B14F-4D97-AF65-F5344CB8AC3E}">
        <p14:creationId xmlns:p14="http://schemas.microsoft.com/office/powerpoint/2010/main" val="274641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5" name="Rectangle 5"/>
          <p:cNvSpPr>
            <a:spLocks noGrp="1" noChangeArrowheads="1"/>
          </p:cNvSpPr>
          <p:nvPr>
            <p:ph type="title"/>
          </p:nvPr>
        </p:nvSpPr>
        <p:spPr>
          <a:xfrm>
            <a:off x="553563" y="315916"/>
            <a:ext cx="5588000" cy="508000"/>
          </a:xfrm>
          <a:noFill/>
          <a:ln/>
        </p:spPr>
        <p:txBody>
          <a:bodyPr/>
          <a:lstStyle/>
          <a:p>
            <a:r>
              <a:rPr lang="en-AU" dirty="0"/>
              <a:t>Example 1: terminate event</a:t>
            </a:r>
          </a:p>
        </p:txBody>
      </p:sp>
      <p:sp>
        <p:nvSpPr>
          <p:cNvPr id="4" name="Rectangle 3"/>
          <p:cNvSpPr/>
          <p:nvPr/>
        </p:nvSpPr>
        <p:spPr>
          <a:xfrm>
            <a:off x="553563" y="1150461"/>
            <a:ext cx="675053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Signal the negative outcome…</a:t>
            </a:r>
            <a:endParaRPr lang="en-AU"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46</a:t>
            </a:fld>
            <a:endParaRPr lang="en-AU">
              <a:solidFill>
                <a:prstClr val="black">
                  <a:lumMod val="50000"/>
                  <a:lumOff val="50000"/>
                </a:prst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86" y="1846338"/>
            <a:ext cx="6913084" cy="2965991"/>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815020489"/>
              </p:ext>
            </p:extLst>
          </p:nvPr>
        </p:nvGraphicFramePr>
        <p:xfrm>
          <a:off x="7368853" y="3600485"/>
          <a:ext cx="382539" cy="361734"/>
        </p:xfrm>
        <a:graphic>
          <a:graphicData uri="http://schemas.openxmlformats.org/presentationml/2006/ole">
            <mc:AlternateContent xmlns:mc="http://schemas.openxmlformats.org/markup-compatibility/2006">
              <mc:Choice xmlns:v="urn:schemas-microsoft-com:vml" Requires="v">
                <p:oleObj spid="_x0000_s97325" name="Visio" r:id="rId5" imgW="406931" imgH="406774" progId="Visio.Drawing.11">
                  <p:embed/>
                </p:oleObj>
              </mc:Choice>
              <mc:Fallback>
                <p:oleObj name="Visio" r:id="rId5" imgW="406931" imgH="406774" progId="Visio.Drawing.11">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8853" y="3600485"/>
                        <a:ext cx="382539" cy="36173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612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5" name="Rectangle 5"/>
          <p:cNvSpPr>
            <a:spLocks noGrp="1" noChangeArrowheads="1"/>
          </p:cNvSpPr>
          <p:nvPr>
            <p:ph type="title"/>
          </p:nvPr>
        </p:nvSpPr>
        <p:spPr>
          <a:xfrm>
            <a:off x="544136" y="327636"/>
            <a:ext cx="5588000" cy="508000"/>
          </a:xfrm>
          <a:noFill/>
          <a:ln/>
        </p:spPr>
        <p:txBody>
          <a:bodyPr/>
          <a:lstStyle/>
          <a:p>
            <a:r>
              <a:rPr lang="en-AU" dirty="0"/>
              <a:t>Example 2: terminate event</a:t>
            </a:r>
          </a:p>
        </p:txBody>
      </p:sp>
      <p:sp>
        <p:nvSpPr>
          <p:cNvPr id="4" name="Rectangle 3"/>
          <p:cNvSpPr/>
          <p:nvPr/>
        </p:nvSpPr>
        <p:spPr>
          <a:xfrm>
            <a:off x="544136" y="1153303"/>
            <a:ext cx="675053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Abort the process by removing all tokens…</a:t>
            </a:r>
            <a:endParaRPr lang="en-AU"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47</a:t>
            </a:fld>
            <a:endParaRPr lang="en-AU">
              <a:solidFill>
                <a:prstClr val="black">
                  <a:lumMod val="50000"/>
                  <a:lumOff val="50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36" y="1840302"/>
            <a:ext cx="8323022" cy="3695109"/>
          </a:xfrm>
          <a:prstGeom prst="rect">
            <a:avLst/>
          </a:prstGeom>
        </p:spPr>
      </p:pic>
    </p:spTree>
    <p:extLst>
      <p:ext uri="{BB962C8B-B14F-4D97-AF65-F5344CB8AC3E}">
        <p14:creationId xmlns:p14="http://schemas.microsoft.com/office/powerpoint/2010/main" val="1663540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407" y="139700"/>
            <a:ext cx="7616385" cy="903822"/>
          </a:xfrm>
        </p:spPr>
        <p:txBody>
          <a:bodyPr/>
          <a:lstStyle/>
          <a:p>
            <a:r>
              <a:rPr lang="en-AU" dirty="0"/>
              <a:t>Exercise 4.8</a:t>
            </a:r>
          </a:p>
        </p:txBody>
      </p:sp>
      <p:sp>
        <p:nvSpPr>
          <p:cNvPr id="6" name="Slide Number Placeholder 4"/>
          <p:cNvSpPr>
            <a:spLocks noGrp="1"/>
          </p:cNvSpPr>
          <p:nvPr>
            <p:ph type="sldNum" sz="quarter" idx="11"/>
          </p:nvPr>
        </p:nvSpPr>
        <p:spPr>
          <a:xfrm>
            <a:off x="7634293" y="5521476"/>
            <a:ext cx="444500" cy="127000"/>
          </a:xfrm>
        </p:spPr>
        <p:txBody>
          <a:bodyPr/>
          <a:lstStyle/>
          <a:p>
            <a:endParaRPr lang="en-AU" dirty="0">
              <a:solidFill>
                <a:prstClr val="black">
                  <a:lumMod val="50000"/>
                  <a:lumOff val="50000"/>
                </a:prstClr>
              </a:solidFill>
            </a:endParaRPr>
          </a:p>
        </p:txBody>
      </p:sp>
      <p:sp>
        <p:nvSpPr>
          <p:cNvPr id="7" name="Rectangle 6"/>
          <p:cNvSpPr>
            <a:spLocks noChangeArrowheads="1"/>
          </p:cNvSpPr>
          <p:nvPr/>
        </p:nvSpPr>
        <p:spPr bwMode="auto">
          <a:xfrm>
            <a:off x="500114" y="1144247"/>
            <a:ext cx="8313947" cy="707886"/>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dirty="0">
                <a:latin typeface="Arial" panose="020B0604020202020204" pitchFamily="34" charset="0"/>
                <a:cs typeface="Arial" panose="020B0604020202020204" pitchFamily="34" charset="0"/>
              </a:rPr>
              <a:t>Revise the examples presented so far by using the terminate event appropriately.</a:t>
            </a:r>
          </a:p>
        </p:txBody>
      </p:sp>
    </p:spTree>
    <p:extLst>
      <p:ext uri="{BB962C8B-B14F-4D97-AF65-F5344CB8AC3E}">
        <p14:creationId xmlns:p14="http://schemas.microsoft.com/office/powerpoint/2010/main" val="4148914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63" name="Rectangle 3"/>
          <p:cNvSpPr>
            <a:spLocks noGrp="1" noChangeArrowheads="1"/>
          </p:cNvSpPr>
          <p:nvPr>
            <p:ph type="body" idx="1"/>
          </p:nvPr>
        </p:nvSpPr>
        <p:spPr>
          <a:xfrm>
            <a:off x="1480071" y="958644"/>
            <a:ext cx="6682167" cy="4394705"/>
          </a:xfrm>
        </p:spPr>
        <p:txBody>
          <a:bodyPr/>
          <a:lstStyle/>
          <a:p>
            <a:pPr marL="0" indent="0">
              <a:buNone/>
            </a:pPr>
            <a:endParaRPr lang="en-AU" sz="1833" dirty="0"/>
          </a:p>
          <a:p>
            <a:pPr marL="0" indent="0">
              <a:buNone/>
            </a:pPr>
            <a:endParaRPr lang="en-AU" sz="1833" dirty="0"/>
          </a:p>
          <a:p>
            <a:pPr marL="0" indent="0">
              <a:buNone/>
            </a:pPr>
            <a:br>
              <a:rPr lang="en-AU" sz="1833" dirty="0"/>
            </a:br>
            <a:endParaRPr lang="en-AU" sz="1667" dirty="0"/>
          </a:p>
          <a:p>
            <a:pPr lvl="1" indent="-19843">
              <a:buNone/>
            </a:pPr>
            <a:r>
              <a:rPr lang="en-AU" b="1" dirty="0"/>
              <a:t>Internal</a:t>
            </a:r>
            <a:r>
              <a:rPr lang="en-AU" dirty="0"/>
              <a:t>: something goes wrong inside an activity, whose execution must thus be interrupted. Handled with the Error event</a:t>
            </a:r>
          </a:p>
          <a:p>
            <a:pPr lvl="1" indent="-19843">
              <a:buNone/>
            </a:pPr>
            <a:endParaRPr lang="en-AU" b="1" dirty="0"/>
          </a:p>
          <a:p>
            <a:pPr lvl="1" indent="-19843">
              <a:buNone/>
            </a:pPr>
            <a:r>
              <a:rPr lang="en-AU" b="1" dirty="0"/>
              <a:t>External</a:t>
            </a:r>
            <a:r>
              <a:rPr lang="en-AU" dirty="0"/>
              <a:t>: something goes wrong outside the process, and the execution of the current activity must be interrupted. Handled with the Message event</a:t>
            </a:r>
            <a:endParaRPr lang="en-AU" b="1" dirty="0"/>
          </a:p>
          <a:p>
            <a:pPr lvl="1" indent="-19843">
              <a:buNone/>
            </a:pPr>
            <a:endParaRPr lang="en-AU" dirty="0"/>
          </a:p>
          <a:p>
            <a:pPr lvl="1" indent="-19843">
              <a:buNone/>
            </a:pPr>
            <a:r>
              <a:rPr lang="en-AU" b="1" dirty="0"/>
              <a:t>Timeout</a:t>
            </a:r>
            <a:r>
              <a:rPr lang="en-AU" dirty="0"/>
              <a:t>: an activity takes too long and must be interrupted. Handled with the Timer event</a:t>
            </a:r>
          </a:p>
          <a:p>
            <a:pPr lvl="1" indent="-19843">
              <a:buNone/>
            </a:pPr>
            <a:endParaRPr lang="en-AU" sz="1167" b="1" dirty="0"/>
          </a:p>
          <a:p>
            <a:pPr lvl="1" indent="-19843">
              <a:buNone/>
            </a:pPr>
            <a:endParaRPr lang="en-AU" sz="1667" dirty="0"/>
          </a:p>
          <a:p>
            <a:pPr lvl="1" indent="-19843">
              <a:buNone/>
            </a:pPr>
            <a:endParaRPr lang="en-AU" sz="1167" dirty="0"/>
          </a:p>
          <a:p>
            <a:pPr lvl="1" indent="-19843">
              <a:buNone/>
            </a:pPr>
            <a:endParaRPr lang="en-AU" dirty="0"/>
          </a:p>
          <a:p>
            <a:pPr lvl="1"/>
            <a:endParaRPr lang="en-AU" sz="1667" dirty="0"/>
          </a:p>
        </p:txBody>
      </p:sp>
      <p:grpSp>
        <p:nvGrpSpPr>
          <p:cNvPr id="2" name="Group 14"/>
          <p:cNvGrpSpPr>
            <a:grpSpLocks/>
          </p:cNvGrpSpPr>
          <p:nvPr/>
        </p:nvGrpSpPr>
        <p:grpSpPr bwMode="auto">
          <a:xfrm>
            <a:off x="873389" y="2290480"/>
            <a:ext cx="800365" cy="575469"/>
            <a:chOff x="82" y="2082"/>
            <a:chExt cx="605" cy="435"/>
          </a:xfrm>
        </p:grpSpPr>
        <p:graphicFrame>
          <p:nvGraphicFramePr>
            <p:cNvPr id="1244164" name="Object 4"/>
            <p:cNvGraphicFramePr>
              <a:graphicFrameLocks noChangeAspect="1"/>
            </p:cNvGraphicFramePr>
            <p:nvPr>
              <p:extLst>
                <p:ext uri="{D42A27DB-BD31-4B8C-83A1-F6EECF244321}">
                  <p14:modId xmlns:p14="http://schemas.microsoft.com/office/powerpoint/2010/main" val="2066253684"/>
                </p:ext>
              </p:extLst>
            </p:nvPr>
          </p:nvGraphicFramePr>
          <p:xfrm>
            <a:off x="150" y="2082"/>
            <a:ext cx="526" cy="381"/>
          </p:xfrm>
          <a:graphic>
            <a:graphicData uri="http://schemas.openxmlformats.org/presentationml/2006/ole">
              <mc:AlternateContent xmlns:mc="http://schemas.openxmlformats.org/markup-compatibility/2006">
                <mc:Choice xmlns:v="urn:schemas-microsoft-com:vml" Requires="v">
                  <p:oleObj spid="_x0000_s98569" name="Visio" r:id="rId4" imgW="1306864" imgH="946826" progId="Visio.Drawing.11">
                    <p:embed/>
                  </p:oleObj>
                </mc:Choice>
                <mc:Fallback>
                  <p:oleObj name="Visio" r:id="rId4" imgW="1306864" imgH="946826" progId="Visio.Drawing.11">
                    <p:embed/>
                    <p:pic>
                      <p:nvPicPr>
                        <p:cNvPr id="124416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 y="2082"/>
                          <a:ext cx="526" cy="3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244167" name="Object 7"/>
            <p:cNvGraphicFramePr>
              <a:graphicFrameLocks noChangeAspect="1"/>
            </p:cNvGraphicFramePr>
            <p:nvPr/>
          </p:nvGraphicFramePr>
          <p:xfrm>
            <a:off x="82" y="2213"/>
            <a:ext cx="605" cy="304"/>
          </p:xfrm>
          <a:graphic>
            <a:graphicData uri="http://schemas.openxmlformats.org/presentationml/2006/ole">
              <mc:AlternateContent xmlns:mc="http://schemas.openxmlformats.org/markup-compatibility/2006">
                <mc:Choice xmlns:v="urn:schemas-microsoft-com:vml" Requires="v">
                  <p:oleObj spid="_x0000_s98570" name="Visio" r:id="rId6" imgW="1524190" imgH="765512" progId="Visio.Drawing.11">
                    <p:embed/>
                  </p:oleObj>
                </mc:Choice>
                <mc:Fallback>
                  <p:oleObj name="Visio" r:id="rId6" imgW="1524190" imgH="765512" progId="Visio.Drawing.11">
                    <p:embed/>
                    <p:pic>
                      <p:nvPicPr>
                        <p:cNvPr id="124416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 y="2213"/>
                          <a:ext cx="605" cy="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aphicFrame>
        <p:nvGraphicFramePr>
          <p:cNvPr id="3" name="Object 2"/>
          <p:cNvGraphicFramePr>
            <a:graphicFrameLocks noChangeAspect="1"/>
          </p:cNvGraphicFramePr>
          <p:nvPr>
            <p:extLst>
              <p:ext uri="{D42A27DB-BD31-4B8C-83A1-F6EECF244321}">
                <p14:modId xmlns:p14="http://schemas.microsoft.com/office/powerpoint/2010/main" val="1221071068"/>
              </p:ext>
            </p:extLst>
          </p:nvPr>
        </p:nvGraphicFramePr>
        <p:xfrm>
          <a:off x="977901" y="4154076"/>
          <a:ext cx="695854" cy="504031"/>
        </p:xfrm>
        <a:graphic>
          <a:graphicData uri="http://schemas.openxmlformats.org/presentationml/2006/ole">
            <mc:AlternateContent xmlns:mc="http://schemas.openxmlformats.org/markup-compatibility/2006">
              <mc:Choice xmlns:v="urn:schemas-microsoft-com:vml" Requires="v">
                <p:oleObj spid="_x0000_s98571" name="Visio" r:id="rId8" imgW="1306875" imgH="946801" progId="Visio.Drawing.11">
                  <p:embed/>
                </p:oleObj>
              </mc:Choice>
              <mc:Fallback>
                <p:oleObj name="Visio" r:id="rId8" imgW="1306875" imgH="946801" progId="Visio.Drawing.11">
                  <p:embed/>
                  <p:pic>
                    <p:nvPicPr>
                      <p:cNvPr id="3" name="Object 2"/>
                      <p:cNvPicPr>
                        <a:picLocks noChangeAspect="1" noChangeArrowheads="1"/>
                      </p:cNvPicPr>
                      <p:nvPr/>
                    </p:nvPicPr>
                    <p:blipFill>
                      <a:blip r:embed="rId9"/>
                      <a:srcRect/>
                      <a:stretch>
                        <a:fillRect/>
                      </a:stretch>
                    </p:blipFill>
                    <p:spPr bwMode="auto">
                      <a:xfrm>
                        <a:off x="977901" y="4154076"/>
                        <a:ext cx="695854" cy="5040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593067072"/>
              </p:ext>
            </p:extLst>
          </p:nvPr>
        </p:nvGraphicFramePr>
        <p:xfrm>
          <a:off x="887942" y="4327377"/>
          <a:ext cx="800365" cy="402167"/>
        </p:xfrm>
        <a:graphic>
          <a:graphicData uri="http://schemas.openxmlformats.org/presentationml/2006/ole">
            <mc:AlternateContent xmlns:mc="http://schemas.openxmlformats.org/markup-compatibility/2006">
              <mc:Choice xmlns:v="urn:schemas-microsoft-com:vml" Requires="v">
                <p:oleObj spid="_x0000_s98572" name="Visio" r:id="rId10" imgW="1524190" imgH="765512" progId="Visio.Drawing.11">
                  <p:embed/>
                </p:oleObj>
              </mc:Choice>
              <mc:Fallback>
                <p:oleObj name="Visio" r:id="rId10" imgW="1524190" imgH="765512" progId="Visio.Drawing.11">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942" y="4327377"/>
                        <a:ext cx="800365" cy="402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629847942"/>
              </p:ext>
            </p:extLst>
          </p:nvPr>
        </p:nvGraphicFramePr>
        <p:xfrm>
          <a:off x="992453" y="3173181"/>
          <a:ext cx="695854" cy="504031"/>
        </p:xfrm>
        <a:graphic>
          <a:graphicData uri="http://schemas.openxmlformats.org/presentationml/2006/ole">
            <mc:AlternateContent xmlns:mc="http://schemas.openxmlformats.org/markup-compatibility/2006">
              <mc:Choice xmlns:v="urn:schemas-microsoft-com:vml" Requires="v">
                <p:oleObj spid="_x0000_s98573" name="Visio" r:id="rId11" imgW="1306875" imgH="946801" progId="Visio.Drawing.11">
                  <p:embed/>
                </p:oleObj>
              </mc:Choice>
              <mc:Fallback>
                <p:oleObj name="Visio" r:id="rId11" imgW="1306875" imgH="946801" progId="Visio.Drawing.11">
                  <p:embed/>
                  <p:pic>
                    <p:nvPicPr>
                      <p:cNvPr id="5" name="Object 4"/>
                      <p:cNvPicPr>
                        <a:picLocks noChangeAspect="1" noChangeArrowheads="1"/>
                      </p:cNvPicPr>
                      <p:nvPr/>
                    </p:nvPicPr>
                    <p:blipFill>
                      <a:blip r:embed="rId12"/>
                      <a:srcRect/>
                      <a:stretch>
                        <a:fillRect/>
                      </a:stretch>
                    </p:blipFill>
                    <p:spPr bwMode="auto">
                      <a:xfrm>
                        <a:off x="992453" y="3173181"/>
                        <a:ext cx="695854" cy="5040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08220287"/>
              </p:ext>
            </p:extLst>
          </p:nvPr>
        </p:nvGraphicFramePr>
        <p:xfrm>
          <a:off x="902494" y="3346482"/>
          <a:ext cx="800365" cy="402167"/>
        </p:xfrm>
        <a:graphic>
          <a:graphicData uri="http://schemas.openxmlformats.org/presentationml/2006/ole">
            <mc:AlternateContent xmlns:mc="http://schemas.openxmlformats.org/markup-compatibility/2006">
              <mc:Choice xmlns:v="urn:schemas-microsoft-com:vml" Requires="v">
                <p:oleObj spid="_x0000_s98574" name="Visio" r:id="rId13" imgW="1524190" imgH="765512" progId="Visio.Drawing.11">
                  <p:embed/>
                </p:oleObj>
              </mc:Choice>
              <mc:Fallback>
                <p:oleObj name="Visio" r:id="rId13" imgW="1524190" imgH="765512" progId="Visio.Drawing.11">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494" y="3346482"/>
                        <a:ext cx="800365" cy="402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 name="Title 6"/>
          <p:cNvSpPr>
            <a:spLocks noGrp="1"/>
          </p:cNvSpPr>
          <p:nvPr>
            <p:ph type="title"/>
          </p:nvPr>
        </p:nvSpPr>
        <p:spPr>
          <a:xfrm>
            <a:off x="462408" y="139700"/>
            <a:ext cx="6840000" cy="903822"/>
          </a:xfrm>
        </p:spPr>
        <p:txBody>
          <a:bodyPr/>
          <a:lstStyle/>
          <a:p>
            <a:r>
              <a:rPr lang="en-US" dirty="0"/>
              <a:t>Exception handling</a:t>
            </a:r>
          </a:p>
        </p:txBody>
      </p:sp>
      <p:sp>
        <p:nvSpPr>
          <p:cNvPr id="8" name="Rectangle 7"/>
          <p:cNvSpPr/>
          <p:nvPr/>
        </p:nvSpPr>
        <p:spPr>
          <a:xfrm>
            <a:off x="492236" y="1190704"/>
            <a:ext cx="8906782" cy="830997"/>
          </a:xfrm>
          <a:prstGeom prst="rect">
            <a:avLst/>
          </a:prstGeom>
        </p:spPr>
        <p:txBody>
          <a:bodyPr wrap="square">
            <a:spAutoFit/>
          </a:bodyPr>
          <a:lstStyle/>
          <a:p>
            <a:r>
              <a:rPr lang="en-AU" sz="1600" dirty="0">
                <a:latin typeface="Arial" panose="020B0604020202020204" pitchFamily="34" charset="0"/>
                <a:cs typeface="Arial" panose="020B0604020202020204" pitchFamily="34" charset="0"/>
              </a:rPr>
              <a:t>Handling exceptions often involves stopping a sub-process and performing a special activity</a:t>
            </a:r>
          </a:p>
          <a:p>
            <a:endParaRPr lang="en-AU" sz="1600"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Types of exceptions for an activity (task/sub-process):</a:t>
            </a:r>
            <a:endParaRPr lang="en-US" sz="1600" dirty="0">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49</a:t>
            </a:fld>
            <a:endParaRPr lang="en-AU">
              <a:solidFill>
                <a:prstClr val="black">
                  <a:lumMod val="50000"/>
                  <a:lumOff val="50000"/>
                </a:prstClr>
              </a:solidFill>
            </a:endParaRPr>
          </a:p>
        </p:txBody>
      </p:sp>
      <p:sp>
        <p:nvSpPr>
          <p:cNvPr id="11" name="Rectangle 10"/>
          <p:cNvSpPr/>
          <p:nvPr/>
        </p:nvSpPr>
        <p:spPr>
          <a:xfrm>
            <a:off x="614290" y="4947957"/>
            <a:ext cx="8199771"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All these events are catching intermediate events. They stop the enclosing activity and start an exception handling routine.</a:t>
            </a:r>
          </a:p>
        </p:txBody>
      </p:sp>
    </p:spTree>
    <p:extLst>
      <p:ext uri="{BB962C8B-B14F-4D97-AF65-F5344CB8AC3E}">
        <p14:creationId xmlns:p14="http://schemas.microsoft.com/office/powerpoint/2010/main" val="91963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3" name="Rectangle 3"/>
          <p:cNvSpPr>
            <a:spLocks noGrp="1" noChangeArrowheads="1"/>
          </p:cNvSpPr>
          <p:nvPr>
            <p:ph idx="1"/>
          </p:nvPr>
        </p:nvSpPr>
        <p:spPr>
          <a:xfrm>
            <a:off x="585932" y="1280798"/>
            <a:ext cx="8496075" cy="4020447"/>
          </a:xfrm>
        </p:spPr>
        <p:txBody>
          <a:bodyPr>
            <a:noAutofit/>
          </a:bodyPr>
          <a:lstStyle/>
          <a:p>
            <a:pPr marL="0" indent="0">
              <a:buNone/>
            </a:pPr>
            <a:r>
              <a:rPr lang="en-US" sz="1800" dirty="0"/>
              <a:t>BPMN also provides the </a:t>
            </a:r>
            <a:r>
              <a:rPr lang="en-US" sz="1800" i="1" dirty="0"/>
              <a:t>loop</a:t>
            </a:r>
            <a:r>
              <a:rPr lang="en-US" sz="1800" dirty="0"/>
              <a:t> </a:t>
            </a:r>
            <a:r>
              <a:rPr lang="en-US" sz="1800" i="1" dirty="0"/>
              <a:t>activity </a:t>
            </a:r>
            <a:r>
              <a:rPr lang="en-US" sz="1800" dirty="0"/>
              <a:t>construct to allow the repetition of a task or sub-process</a:t>
            </a:r>
          </a:p>
          <a:p>
            <a:pPr marL="0" indent="0">
              <a:buNone/>
            </a:pPr>
            <a:endParaRPr lang="en-US" sz="1800" dirty="0"/>
          </a:p>
          <a:p>
            <a:endParaRPr lang="en-US" sz="1800" dirty="0"/>
          </a:p>
          <a:p>
            <a:endParaRPr lang="en-US" sz="1800" dirty="0"/>
          </a:p>
          <a:p>
            <a:endParaRPr lang="en-US" sz="1800" dirty="0"/>
          </a:p>
          <a:p>
            <a:endParaRPr lang="en-US" sz="1800" dirty="0"/>
          </a:p>
        </p:txBody>
      </p:sp>
      <p:sp>
        <p:nvSpPr>
          <p:cNvPr id="741377" name="Rectangle 2"/>
          <p:cNvSpPr>
            <a:spLocks noGrp="1" noChangeArrowheads="1"/>
          </p:cNvSpPr>
          <p:nvPr>
            <p:ph type="title"/>
          </p:nvPr>
        </p:nvSpPr>
        <p:spPr>
          <a:xfrm>
            <a:off x="446909" y="465164"/>
            <a:ext cx="6840000" cy="903822"/>
          </a:xfrm>
        </p:spPr>
        <p:txBody>
          <a:bodyPr vert="horz" lIns="76200" tIns="38100" rIns="27475" bIns="38100" rtlCol="0" anchor="t">
            <a:normAutofit/>
          </a:bodyPr>
          <a:lstStyle/>
          <a:p>
            <a:pPr algn="l"/>
            <a:r>
              <a:rPr lang="en-AU" sz="2333" dirty="0"/>
              <a:t>Block-structured repetition: Loop Activity</a:t>
            </a:r>
            <a:endParaRPr lang="en-US" sz="2333" dirty="0"/>
          </a:p>
        </p:txBody>
      </p:sp>
      <p:graphicFrame>
        <p:nvGraphicFramePr>
          <p:cNvPr id="736258" name="Object 2"/>
          <p:cNvGraphicFramePr>
            <a:graphicFrameLocks noChangeAspect="1"/>
          </p:cNvGraphicFramePr>
          <p:nvPr>
            <p:extLst/>
          </p:nvPr>
        </p:nvGraphicFramePr>
        <p:xfrm>
          <a:off x="3015549" y="2054593"/>
          <a:ext cx="3112903" cy="802908"/>
        </p:xfrm>
        <a:graphic>
          <a:graphicData uri="http://schemas.openxmlformats.org/presentationml/2006/ole">
            <mc:AlternateContent xmlns:mc="http://schemas.openxmlformats.org/markup-compatibility/2006">
              <mc:Choice xmlns:v="urn:schemas-microsoft-com:vml" Requires="v">
                <p:oleObj spid="_x0000_s38966" name="Visio" r:id="rId4" imgW="2746785" imgH="766882" progId="Visio.Drawing.11">
                  <p:embed/>
                </p:oleObj>
              </mc:Choice>
              <mc:Fallback>
                <p:oleObj name="Visio" r:id="rId4" imgW="2746785" imgH="766882" progId="Visio.Drawing.11">
                  <p:embed/>
                  <p:pic>
                    <p:nvPicPr>
                      <p:cNvPr id="736258" name="Object 2"/>
                      <p:cNvPicPr>
                        <a:picLocks noChangeAspect="1" noChangeArrowheads="1"/>
                      </p:cNvPicPr>
                      <p:nvPr/>
                    </p:nvPicPr>
                    <p:blipFill>
                      <a:blip r:embed="rId5"/>
                      <a:srcRect/>
                      <a:stretch>
                        <a:fillRect/>
                      </a:stretch>
                    </p:blipFill>
                    <p:spPr bwMode="auto">
                      <a:xfrm>
                        <a:off x="3015549" y="2054593"/>
                        <a:ext cx="3112903" cy="802908"/>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9576" y="3682267"/>
            <a:ext cx="2158638" cy="16189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344553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7123" name="Object 3"/>
          <p:cNvGraphicFramePr>
            <a:graphicFrameLocks noChangeAspect="1"/>
          </p:cNvGraphicFramePr>
          <p:nvPr>
            <p:extLst>
              <p:ext uri="{D42A27DB-BD31-4B8C-83A1-F6EECF244321}">
                <p14:modId xmlns:p14="http://schemas.microsoft.com/office/powerpoint/2010/main" val="3318936576"/>
              </p:ext>
            </p:extLst>
          </p:nvPr>
        </p:nvGraphicFramePr>
        <p:xfrm>
          <a:off x="810869" y="1458553"/>
          <a:ext cx="7636655" cy="1006740"/>
        </p:xfrm>
        <a:graphic>
          <a:graphicData uri="http://schemas.openxmlformats.org/presentationml/2006/ole">
            <mc:AlternateContent xmlns:mc="http://schemas.openxmlformats.org/markup-compatibility/2006">
              <mc:Choice xmlns:v="urn:schemas-microsoft-com:vml" Requires="v">
                <p:oleObj spid="_x0000_s100441" name="Visio" r:id="rId4" imgW="6286189" imgH="794906" progId="Visio.Drawing.11">
                  <p:embed/>
                </p:oleObj>
              </mc:Choice>
              <mc:Fallback>
                <p:oleObj name="Visio" r:id="rId4" imgW="6286189" imgH="794906" progId="Visio.Drawing.11">
                  <p:embed/>
                  <p:pic>
                    <p:nvPicPr>
                      <p:cNvPr id="1797123" name="Object 3"/>
                      <p:cNvPicPr>
                        <a:picLocks noChangeAspect="1" noChangeArrowheads="1"/>
                      </p:cNvPicPr>
                      <p:nvPr/>
                    </p:nvPicPr>
                    <p:blipFill>
                      <a:blip r:embed="rId5"/>
                      <a:srcRect/>
                      <a:stretch>
                        <a:fillRect/>
                      </a:stretch>
                    </p:blipFill>
                    <p:spPr bwMode="auto">
                      <a:xfrm>
                        <a:off x="810869" y="1458553"/>
                        <a:ext cx="7636655" cy="1006740"/>
                      </a:xfrm>
                      <a:prstGeom prst="rect">
                        <a:avLst/>
                      </a:prstGeom>
                      <a:noFill/>
                      <a:ln>
                        <a:noFill/>
                      </a:ln>
                      <a:effectLst/>
                      <a:extLst/>
                    </p:spPr>
                  </p:pic>
                </p:oleObj>
              </mc:Fallback>
            </mc:AlternateContent>
          </a:graphicData>
        </a:graphic>
      </p:graphicFrame>
      <p:sp>
        <p:nvSpPr>
          <p:cNvPr id="6" name="Rounded Rectangular Callout 5"/>
          <p:cNvSpPr/>
          <p:nvPr/>
        </p:nvSpPr>
        <p:spPr bwMode="auto">
          <a:xfrm>
            <a:off x="1597302" y="2680844"/>
            <a:ext cx="2299430" cy="688663"/>
          </a:xfrm>
          <a:prstGeom prst="wedgeRoundRectCallout">
            <a:avLst>
              <a:gd name="adj1" fmla="val -47555"/>
              <a:gd name="adj2" fmla="val -11144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r>
              <a:rPr lang="en-AU" sz="1600" dirty="0">
                <a:latin typeface="Arial" panose="020B0604020202020204" pitchFamily="34" charset="0"/>
                <a:cs typeface="Arial" panose="020B0604020202020204" pitchFamily="34" charset="0"/>
              </a:rPr>
              <a:t>Must be attached to the activity’s boundary</a:t>
            </a:r>
          </a:p>
        </p:txBody>
      </p:sp>
      <p:pic>
        <p:nvPicPr>
          <p:cNvPr id="19470" name="Picture 14" descr="\\psf\Home\Desktop\computer-err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5978" y="3155313"/>
            <a:ext cx="2929767" cy="2197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62408" y="139700"/>
            <a:ext cx="6840000" cy="903822"/>
          </a:xfrm>
        </p:spPr>
        <p:txBody>
          <a:bodyPr/>
          <a:lstStyle/>
          <a:p>
            <a:r>
              <a:rPr lang="en-US" dirty="0"/>
              <a:t>Internal exception: error event</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50</a:t>
            </a:fld>
            <a:endParaRPr lang="en-AU">
              <a:solidFill>
                <a:prstClr val="black">
                  <a:lumMod val="50000"/>
                  <a:lumOff val="50000"/>
                </a:prstClr>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507762589"/>
              </p:ext>
            </p:extLst>
          </p:nvPr>
        </p:nvGraphicFramePr>
        <p:xfrm>
          <a:off x="890156" y="1404313"/>
          <a:ext cx="1778000" cy="199760"/>
        </p:xfrm>
        <a:graphic>
          <a:graphicData uri="http://schemas.openxmlformats.org/presentationml/2006/ole">
            <mc:AlternateContent xmlns:mc="http://schemas.openxmlformats.org/markup-compatibility/2006">
              <mc:Choice xmlns:v="urn:schemas-microsoft-com:vml" Requires="v">
                <p:oleObj spid="_x0000_s100442" name="Visio" r:id="rId7" imgW="2020106" imgH="210456" progId="Visio.Drawing.11">
                  <p:embed/>
                </p:oleObj>
              </mc:Choice>
              <mc:Fallback>
                <p:oleObj name="Visio" r:id="rId7" imgW="2020106" imgH="210456" progId="Visio.Drawing.11">
                  <p:embed/>
                  <p:pic>
                    <p:nvPicPr>
                      <p:cNvPr id="8" name="Object 7"/>
                      <p:cNvPicPr>
                        <a:picLocks noChangeAspect="1" noChangeArrowheads="1"/>
                      </p:cNvPicPr>
                      <p:nvPr/>
                    </p:nvPicPr>
                    <p:blipFill>
                      <a:blip r:embed="rId8"/>
                      <a:srcRect/>
                      <a:stretch>
                        <a:fillRect/>
                      </a:stretch>
                    </p:blipFill>
                    <p:spPr bwMode="auto">
                      <a:xfrm>
                        <a:off x="890156" y="1404313"/>
                        <a:ext cx="1778000" cy="199760"/>
                      </a:xfrm>
                      <a:prstGeom prst="rect">
                        <a:avLst/>
                      </a:prstGeom>
                      <a:noFill/>
                      <a:ln>
                        <a:noFill/>
                      </a:ln>
                      <a:effectLst/>
                    </p:spPr>
                  </p:pic>
                </p:oleObj>
              </mc:Fallback>
            </mc:AlternateContent>
          </a:graphicData>
        </a:graphic>
      </p:graphicFrame>
      <p:cxnSp>
        <p:nvCxnSpPr>
          <p:cNvPr id="9" name="Straight Connector 8"/>
          <p:cNvCxnSpPr/>
          <p:nvPr/>
        </p:nvCxnSpPr>
        <p:spPr>
          <a:xfrm>
            <a:off x="1422591" y="1591689"/>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6772" y="1591689"/>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954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966218298"/>
              </p:ext>
            </p:extLst>
          </p:nvPr>
        </p:nvGraphicFramePr>
        <p:xfrm>
          <a:off x="762000" y="2845950"/>
          <a:ext cx="7298993" cy="2561344"/>
        </p:xfrm>
        <a:graphic>
          <a:graphicData uri="http://schemas.openxmlformats.org/presentationml/2006/ole">
            <mc:AlternateContent xmlns:mc="http://schemas.openxmlformats.org/markup-compatibility/2006">
              <mc:Choice xmlns:v="urn:schemas-microsoft-com:vml" Requires="v">
                <p:oleObj spid="_x0000_s101507" name="Visio" r:id="rId4" imgW="9820587" imgH="3208063" progId="Visio.Drawing.11">
                  <p:embed/>
                </p:oleObj>
              </mc:Choice>
              <mc:Fallback>
                <p:oleObj name="Visio" r:id="rId4" imgW="9820587" imgH="3208063" progId="Visio.Drawing.11">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845950"/>
                        <a:ext cx="7298993" cy="2561344"/>
                      </a:xfrm>
                      <a:prstGeom prst="rect">
                        <a:avLst/>
                      </a:prstGeom>
                      <a:noFill/>
                      <a:ln>
                        <a:noFill/>
                      </a:ln>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38827655"/>
              </p:ext>
            </p:extLst>
          </p:nvPr>
        </p:nvGraphicFramePr>
        <p:xfrm>
          <a:off x="762000" y="2845950"/>
          <a:ext cx="7298993" cy="2561344"/>
        </p:xfrm>
        <a:graphic>
          <a:graphicData uri="http://schemas.openxmlformats.org/presentationml/2006/ole">
            <mc:AlternateContent xmlns:mc="http://schemas.openxmlformats.org/markup-compatibility/2006">
              <mc:Choice xmlns:v="urn:schemas-microsoft-com:vml" Requires="v">
                <p:oleObj spid="_x0000_s101508" name="Visio" r:id="rId6" imgW="9820587" imgH="3208063" progId="Visio.Drawing.11">
                  <p:embed/>
                </p:oleObj>
              </mc:Choice>
              <mc:Fallback>
                <p:oleObj name="Visio" r:id="rId6" imgW="9820587" imgH="3208063" progId="Visio.Drawing.11">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845950"/>
                        <a:ext cx="7298993" cy="2561344"/>
                      </a:xfrm>
                      <a:prstGeom prst="rect">
                        <a:avLst/>
                      </a:prstGeom>
                      <a:noFill/>
                      <a:ln>
                        <a:noFill/>
                      </a:ln>
                      <a:extLst/>
                    </p:spPr>
                  </p:pic>
                </p:oleObj>
              </mc:Fallback>
            </mc:AlternateContent>
          </a:graphicData>
        </a:graphic>
      </p:graphicFrame>
      <p:sp>
        <p:nvSpPr>
          <p:cNvPr id="2" name="Title 1"/>
          <p:cNvSpPr>
            <a:spLocks noGrp="1"/>
          </p:cNvSpPr>
          <p:nvPr>
            <p:ph type="title"/>
          </p:nvPr>
        </p:nvSpPr>
        <p:spPr>
          <a:xfrm>
            <a:off x="462408" y="139700"/>
            <a:ext cx="6840000" cy="903822"/>
          </a:xfrm>
        </p:spPr>
        <p:txBody>
          <a:bodyPr/>
          <a:lstStyle/>
          <a:p>
            <a:r>
              <a:rPr lang="en-US" dirty="0"/>
              <a:t>Example: internal exception</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51</a:t>
            </a:fld>
            <a:endParaRPr lang="en-AU">
              <a:solidFill>
                <a:prstClr val="black">
                  <a:lumMod val="50000"/>
                  <a:lumOff val="50000"/>
                </a:prstClr>
              </a:solidFill>
            </a:endParaRPr>
          </a:p>
        </p:txBody>
      </p:sp>
      <p:sp>
        <p:nvSpPr>
          <p:cNvPr id="10" name="Rectangle 3">
            <a:extLst>
              <a:ext uri="{FF2B5EF4-FFF2-40B4-BE49-F238E27FC236}">
                <a16:creationId xmlns:a16="http://schemas.microsoft.com/office/drawing/2014/main" id="{FE8DE50C-D32D-FF4C-A951-D6109B6B5773}"/>
              </a:ext>
            </a:extLst>
          </p:cNvPr>
          <p:cNvSpPr txBox="1">
            <a:spLocks noChangeArrowheads="1"/>
          </p:cNvSpPr>
          <p:nvPr/>
        </p:nvSpPr>
        <p:spPr>
          <a:xfrm>
            <a:off x="289171" y="1535884"/>
            <a:ext cx="8496610" cy="4200261"/>
          </a:xfrm>
          <a:prstGeom prst="rect">
            <a:avLst/>
          </a:prstGeom>
        </p:spPr>
        <p:txBody>
          <a:bodyPr vert="horz" lIns="0" tIns="45715" rIns="0" bIns="45715" rtlCol="0">
            <a:normAutofit/>
          </a:bodyPr>
          <a:lstStyle>
            <a:lvl1pPr marL="266700" indent="-266700" algn="l" defTabSz="914306" rtl="0" eaLnBrk="1" latinLnBrk="0" hangingPunct="1">
              <a:lnSpc>
                <a:spcPct val="100000"/>
              </a:lnSpc>
              <a:spcBef>
                <a:spcPts val="0"/>
              </a:spcBef>
              <a:spcAft>
                <a:spcPts val="600"/>
              </a:spcAft>
              <a:buClr>
                <a:schemeClr val="accent2">
                  <a:lumMod val="90000"/>
                  <a:lumOff val="10000"/>
                </a:schemeClr>
              </a:buClr>
              <a:buFont typeface="Wingdings" charset="2"/>
              <a:buChar char="§"/>
              <a:defRPr sz="1600" kern="1200">
                <a:solidFill>
                  <a:schemeClr val="tx1"/>
                </a:solidFill>
                <a:latin typeface="Arial" panose="020B0604020202020204" pitchFamily="34" charset="0"/>
                <a:ea typeface="+mn-ea"/>
                <a:cs typeface="Arial" panose="020B0604020202020204" pitchFamily="34" charset="0"/>
              </a:defRPr>
            </a:lvl1pPr>
            <a:lvl2pPr marL="539750" indent="-273050" algn="l" defTabSz="914306" rtl="0" eaLnBrk="1" latinLnBrk="0" hangingPunct="1">
              <a:lnSpc>
                <a:spcPct val="100000"/>
              </a:lnSpc>
              <a:spcBef>
                <a:spcPts val="0"/>
              </a:spcBef>
              <a:spcAft>
                <a:spcPts val="400"/>
              </a:spcAft>
              <a:buClr>
                <a:schemeClr val="accent2">
                  <a:lumMod val="90000"/>
                  <a:lumOff val="10000"/>
                </a:schemeClr>
              </a:buClr>
              <a:buSzPct val="100000"/>
              <a:buFont typeface="Wingdings" charset="2"/>
              <a:buChar char="§"/>
              <a:defRPr sz="1500" kern="1200">
                <a:solidFill>
                  <a:schemeClr val="tx1"/>
                </a:solidFill>
                <a:latin typeface="Arial" panose="020B0604020202020204" pitchFamily="34" charset="0"/>
                <a:ea typeface="+mn-ea"/>
                <a:cs typeface="Arial" panose="020B0604020202020204" pitchFamily="34" charset="0"/>
              </a:defRPr>
            </a:lvl2pPr>
            <a:lvl3pPr marL="814388" indent="-27305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400" kern="1200">
                <a:solidFill>
                  <a:schemeClr val="tx1"/>
                </a:solidFill>
                <a:latin typeface="Arial" panose="020B0604020202020204" pitchFamily="34" charset="0"/>
                <a:ea typeface="+mn-ea"/>
                <a:cs typeface="Arial" panose="020B0604020202020204" pitchFamily="34" charset="0"/>
              </a:defRPr>
            </a:lvl3pPr>
            <a:lvl4pPr marL="1074738" indent="-26670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4pPr>
            <a:lvl5pPr marL="1341438" indent="-263525"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AU" sz="1800" dirty="0"/>
              <a:t>	Consider again our “PO Handling process” example with the following extension: </a:t>
            </a:r>
            <a:r>
              <a:rPr lang="en-AU" sz="1800" dirty="0">
                <a:solidFill>
                  <a:srgbClr val="0070C0"/>
                </a:solidFill>
              </a:rPr>
              <a:t>if an item is not available</a:t>
            </a:r>
            <a:r>
              <a:rPr lang="en-AU" sz="1800" dirty="0"/>
              <a:t>, any processing related to the PO </a:t>
            </a:r>
            <a:r>
              <a:rPr lang="en-AU" sz="1800" dirty="0">
                <a:solidFill>
                  <a:srgbClr val="0070C0"/>
                </a:solidFill>
              </a:rPr>
              <a:t>must be stopped</a:t>
            </a:r>
            <a:r>
              <a:rPr lang="en-AU" sz="1800" dirty="0"/>
              <a:t>. Thereafter, the client needs to be notified that the PO cannot be further processed.</a:t>
            </a:r>
          </a:p>
        </p:txBody>
      </p:sp>
      <p:sp>
        <p:nvSpPr>
          <p:cNvPr id="13" name="Rectangle 5">
            <a:extLst>
              <a:ext uri="{FF2B5EF4-FFF2-40B4-BE49-F238E27FC236}">
                <a16:creationId xmlns:a16="http://schemas.microsoft.com/office/drawing/2014/main" id="{EE5A334C-5047-184E-9268-73D683733FE8}"/>
              </a:ext>
            </a:extLst>
          </p:cNvPr>
          <p:cNvSpPr>
            <a:spLocks noChangeArrowheads="1"/>
          </p:cNvSpPr>
          <p:nvPr/>
        </p:nvSpPr>
        <p:spPr bwMode="auto">
          <a:xfrm>
            <a:off x="494928" y="1135774"/>
            <a:ext cx="169469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3175375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3903682907"/>
              </p:ext>
            </p:extLst>
          </p:nvPr>
        </p:nvGraphicFramePr>
        <p:xfrm>
          <a:off x="772657" y="1873334"/>
          <a:ext cx="7167589" cy="2372985"/>
        </p:xfrm>
        <a:graphic>
          <a:graphicData uri="http://schemas.openxmlformats.org/presentationml/2006/ole">
            <mc:AlternateContent xmlns:mc="http://schemas.openxmlformats.org/markup-compatibility/2006">
              <mc:Choice xmlns:v="urn:schemas-microsoft-com:vml" Requires="v">
                <p:oleObj spid="_x0000_s102575" name="Visio" r:id="rId4" imgW="9579752" imgH="3203081" progId="Visio.Drawing.11">
                  <p:embed/>
                </p:oleObj>
              </mc:Choice>
              <mc:Fallback>
                <p:oleObj name="Visio" r:id="rId4" imgW="9579752" imgH="3203081" progId="Visio.Drawing.11">
                  <p:embed/>
                  <p:pic>
                    <p:nvPicPr>
                      <p:cNvPr id="12" name="Object 11"/>
                      <p:cNvPicPr>
                        <a:picLocks noChangeAspect="1" noChangeArrowheads="1"/>
                      </p:cNvPicPr>
                      <p:nvPr/>
                    </p:nvPicPr>
                    <p:blipFill>
                      <a:blip r:embed="rId5"/>
                      <a:srcRect/>
                      <a:stretch>
                        <a:fillRect/>
                      </a:stretch>
                    </p:blipFill>
                    <p:spPr bwMode="auto">
                      <a:xfrm>
                        <a:off x="772657" y="1873334"/>
                        <a:ext cx="7167589" cy="2372985"/>
                      </a:xfrm>
                      <a:prstGeom prst="rect">
                        <a:avLst/>
                      </a:prstGeom>
                      <a:noFill/>
                      <a:ln>
                        <a:noFill/>
                      </a:ln>
                    </p:spPr>
                  </p:pic>
                </p:oleObj>
              </mc:Fallback>
            </mc:AlternateContent>
          </a:graphicData>
        </a:graphic>
      </p:graphicFrame>
      <p:sp>
        <p:nvSpPr>
          <p:cNvPr id="2" name="Title 1"/>
          <p:cNvSpPr>
            <a:spLocks noGrp="1"/>
          </p:cNvSpPr>
          <p:nvPr>
            <p:ph type="title"/>
          </p:nvPr>
        </p:nvSpPr>
        <p:spPr>
          <a:xfrm>
            <a:off x="494928" y="208963"/>
            <a:ext cx="6840000" cy="903822"/>
          </a:xfrm>
        </p:spPr>
        <p:txBody>
          <a:bodyPr/>
          <a:lstStyle/>
          <a:p>
            <a:r>
              <a:rPr lang="en-AU" dirty="0"/>
              <a:t>Solution: internal exception</a:t>
            </a:r>
          </a:p>
        </p:txBody>
      </p:sp>
      <p:graphicFrame>
        <p:nvGraphicFramePr>
          <p:cNvPr id="6" name="Object 5"/>
          <p:cNvGraphicFramePr>
            <a:graphicFrameLocks noChangeAspect="1"/>
          </p:cNvGraphicFramePr>
          <p:nvPr>
            <p:extLst>
              <p:ext uri="{D42A27DB-BD31-4B8C-83A1-F6EECF244321}">
                <p14:modId xmlns:p14="http://schemas.microsoft.com/office/powerpoint/2010/main" val="2836067925"/>
              </p:ext>
            </p:extLst>
          </p:nvPr>
        </p:nvGraphicFramePr>
        <p:xfrm>
          <a:off x="756672" y="1635056"/>
          <a:ext cx="7440827" cy="1657215"/>
        </p:xfrm>
        <a:graphic>
          <a:graphicData uri="http://schemas.openxmlformats.org/presentationml/2006/ole">
            <mc:AlternateContent xmlns:mc="http://schemas.openxmlformats.org/markup-compatibility/2006">
              <mc:Choice xmlns:v="urn:schemas-microsoft-com:vml" Requires="v">
                <p:oleObj spid="_x0000_s102576" name="Visio" r:id="rId6" imgW="10684641" imgH="2242650" progId="Visio.Drawing.11">
                  <p:embed/>
                </p:oleObj>
              </mc:Choice>
              <mc:Fallback>
                <p:oleObj name="Visio" r:id="rId6" imgW="10684641" imgH="2242650" progId="Visio.Drawing.11">
                  <p:embed/>
                  <p:pic>
                    <p:nvPicPr>
                      <p:cNvPr id="6" name="Object 5"/>
                      <p:cNvPicPr>
                        <a:picLocks noChangeAspect="1" noChangeArrowheads="1"/>
                      </p:cNvPicPr>
                      <p:nvPr/>
                    </p:nvPicPr>
                    <p:blipFill>
                      <a:blip r:embed="rId7"/>
                      <a:srcRect/>
                      <a:stretch>
                        <a:fillRect/>
                      </a:stretch>
                    </p:blipFill>
                    <p:spPr bwMode="auto">
                      <a:xfrm>
                        <a:off x="756672" y="1635056"/>
                        <a:ext cx="7440827" cy="1657215"/>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66349350"/>
              </p:ext>
            </p:extLst>
          </p:nvPr>
        </p:nvGraphicFramePr>
        <p:xfrm>
          <a:off x="6269916" y="3053697"/>
          <a:ext cx="1173298" cy="1208195"/>
        </p:xfrm>
        <a:graphic>
          <a:graphicData uri="http://schemas.openxmlformats.org/presentationml/2006/ole">
            <mc:AlternateContent xmlns:mc="http://schemas.openxmlformats.org/markup-compatibility/2006">
              <mc:Choice xmlns:v="urn:schemas-microsoft-com:vml" Requires="v">
                <p:oleObj spid="_x0000_s102577" name="Visio" r:id="rId8" imgW="1648503" imgH="1594456" progId="Visio.Drawing.11">
                  <p:embed/>
                </p:oleObj>
              </mc:Choice>
              <mc:Fallback>
                <p:oleObj name="Visio" r:id="rId8" imgW="1648503" imgH="1594456" progId="Visio.Drawing.11">
                  <p:embed/>
                  <p:pic>
                    <p:nvPicPr>
                      <p:cNvPr id="9" name="Object 8"/>
                      <p:cNvPicPr>
                        <a:picLocks noChangeAspect="1" noChangeArrowheads="1"/>
                      </p:cNvPicPr>
                      <p:nvPr/>
                    </p:nvPicPr>
                    <p:blipFill>
                      <a:blip r:embed="rId9"/>
                      <a:srcRect/>
                      <a:stretch>
                        <a:fillRect/>
                      </a:stretch>
                    </p:blipFill>
                    <p:spPr bwMode="auto">
                      <a:xfrm>
                        <a:off x="6269916" y="3053697"/>
                        <a:ext cx="1173298" cy="1208195"/>
                      </a:xfrm>
                      <a:prstGeom prst="rect">
                        <a:avLst/>
                      </a:prstGeom>
                      <a:noFill/>
                      <a:ln>
                        <a:noFill/>
                      </a:ln>
                    </p:spPr>
                  </p:pic>
                </p:oleObj>
              </mc:Fallback>
            </mc:AlternateContent>
          </a:graphicData>
        </a:graphic>
      </p:graphicFrame>
      <p:sp>
        <p:nvSpPr>
          <p:cNvPr id="10" name="Rounded Rectangular Callout 9"/>
          <p:cNvSpPr/>
          <p:nvPr/>
        </p:nvSpPr>
        <p:spPr bwMode="auto">
          <a:xfrm>
            <a:off x="5616696" y="4346945"/>
            <a:ext cx="2371593" cy="1095310"/>
          </a:xfrm>
          <a:prstGeom prst="wedgeRoundRectCallout">
            <a:avLst>
              <a:gd name="adj1" fmla="val -13375"/>
              <a:gd name="adj2" fmla="val -121022"/>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r>
              <a:rPr lang="en-AU" sz="1600" dirty="0">
                <a:solidFill>
                  <a:prstClr val="black"/>
                </a:solidFill>
                <a:latin typeface="Arial" panose="020B0604020202020204" pitchFamily="34" charset="0"/>
                <a:cs typeface="Arial" panose="020B0604020202020204" pitchFamily="34" charset="0"/>
              </a:rPr>
              <a:t>Must catch an error event thrown from </a:t>
            </a:r>
            <a:r>
              <a:rPr lang="en-AU" sz="1600" b="1" dirty="0">
                <a:solidFill>
                  <a:prstClr val="black"/>
                </a:solidFill>
                <a:latin typeface="Arial" panose="020B0604020202020204" pitchFamily="34" charset="0"/>
                <a:cs typeface="Arial" panose="020B0604020202020204" pitchFamily="34" charset="0"/>
              </a:rPr>
              <a:t>within</a:t>
            </a:r>
            <a:r>
              <a:rPr lang="en-AU" sz="1600" dirty="0">
                <a:solidFill>
                  <a:prstClr val="black"/>
                </a:solidFill>
                <a:latin typeface="Arial" panose="020B0604020202020204" pitchFamily="34" charset="0"/>
                <a:cs typeface="Arial" panose="020B0604020202020204" pitchFamily="34" charset="0"/>
              </a:rPr>
              <a:t> the same activity</a:t>
            </a:r>
          </a:p>
        </p:txBody>
      </p:sp>
      <p:sp>
        <p:nvSpPr>
          <p:cNvPr id="3" name="Slide Number Placeholder 2"/>
          <p:cNvSpPr>
            <a:spLocks noGrp="1"/>
          </p:cNvSpPr>
          <p:nvPr>
            <p:ph type="sldNum" sz="quarter" idx="11"/>
          </p:nvPr>
        </p:nvSpPr>
        <p:spPr>
          <a:xfrm>
            <a:off x="0" y="414788"/>
            <a:ext cx="0" cy="0"/>
          </a:xfrm>
        </p:spPr>
        <p:txBody>
          <a:bodyPr/>
          <a:lstStyle/>
          <a:p>
            <a:fld id="{F06E539D-8AB8-485C-BFEF-50E8D5427D32}" type="slidenum">
              <a:rPr lang="en-AU" smtClean="0">
                <a:solidFill>
                  <a:prstClr val="black">
                    <a:lumMod val="50000"/>
                    <a:lumOff val="50000"/>
                  </a:prstClr>
                </a:solidFill>
              </a:rPr>
              <a:pPr/>
              <a:t>52</a:t>
            </a:fld>
            <a:endParaRPr lang="en-AU">
              <a:solidFill>
                <a:prstClr val="black">
                  <a:lumMod val="50000"/>
                  <a:lumOff val="50000"/>
                </a:prstClr>
              </a:solidFill>
            </a:endParaRPr>
          </a:p>
        </p:txBody>
      </p:sp>
      <p:sp>
        <p:nvSpPr>
          <p:cNvPr id="4" name="Oval 3"/>
          <p:cNvSpPr/>
          <p:nvPr/>
        </p:nvSpPr>
        <p:spPr>
          <a:xfrm>
            <a:off x="5495937" y="1632051"/>
            <a:ext cx="841115" cy="832787"/>
          </a:xfrm>
          <a:prstGeom prst="ellipse">
            <a:avLst/>
          </a:prstGeom>
          <a:noFill/>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AU" sz="1500">
              <a:solidFill>
                <a:prstClr val="black"/>
              </a:solidFill>
            </a:endParaRPr>
          </a:p>
        </p:txBody>
      </p:sp>
      <p:sp>
        <p:nvSpPr>
          <p:cNvPr id="11" name="Rounded Rectangular Callout 10"/>
          <p:cNvSpPr/>
          <p:nvPr/>
        </p:nvSpPr>
        <p:spPr bwMode="auto">
          <a:xfrm>
            <a:off x="5616696" y="550739"/>
            <a:ext cx="2371593" cy="975894"/>
          </a:xfrm>
          <a:prstGeom prst="wedgeRoundRectCallout">
            <a:avLst>
              <a:gd name="adj1" fmla="val -37604"/>
              <a:gd name="adj2" fmla="val 80370"/>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r>
              <a:rPr lang="en-AU" sz="1600" dirty="0">
                <a:solidFill>
                  <a:prstClr val="black"/>
                </a:solidFill>
                <a:latin typeface="Arial" panose="020B0604020202020204" pitchFamily="34" charset="0"/>
                <a:cs typeface="Arial" panose="020B0604020202020204" pitchFamily="34" charset="0"/>
              </a:rPr>
              <a:t>Throwing and catching error events must have the </a:t>
            </a:r>
            <a:r>
              <a:rPr lang="en-AU" sz="1600" b="1" dirty="0">
                <a:solidFill>
                  <a:prstClr val="black"/>
                </a:solidFill>
                <a:latin typeface="Arial" panose="020B0604020202020204" pitchFamily="34" charset="0"/>
                <a:cs typeface="Arial" panose="020B0604020202020204" pitchFamily="34" charset="0"/>
              </a:rPr>
              <a:t>same </a:t>
            </a:r>
            <a:r>
              <a:rPr lang="en-AU" sz="1600" dirty="0">
                <a:solidFill>
                  <a:prstClr val="black"/>
                </a:solidFill>
                <a:latin typeface="Arial" panose="020B0604020202020204" pitchFamily="34" charset="0"/>
                <a:cs typeface="Arial" panose="020B0604020202020204" pitchFamily="34" charset="0"/>
              </a:rPr>
              <a:t>label</a:t>
            </a:r>
          </a:p>
        </p:txBody>
      </p:sp>
      <p:sp>
        <p:nvSpPr>
          <p:cNvPr id="14" name="Rectangle 5">
            <a:extLst>
              <a:ext uri="{FF2B5EF4-FFF2-40B4-BE49-F238E27FC236}">
                <a16:creationId xmlns:a16="http://schemas.microsoft.com/office/drawing/2014/main" id="{67C107A2-6ADE-394E-858F-E3643547DB49}"/>
              </a:ext>
            </a:extLst>
          </p:cNvPr>
          <p:cNvSpPr>
            <a:spLocks noChangeArrowheads="1"/>
          </p:cNvSpPr>
          <p:nvPr/>
        </p:nvSpPr>
        <p:spPr bwMode="auto">
          <a:xfrm>
            <a:off x="410087" y="1151008"/>
            <a:ext cx="169469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27504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5" name="Rectangle 3"/>
          <p:cNvSpPr>
            <a:spLocks noGrp="1" noChangeArrowheads="1"/>
          </p:cNvSpPr>
          <p:nvPr>
            <p:ph idx="1"/>
          </p:nvPr>
        </p:nvSpPr>
        <p:spPr>
          <a:xfrm>
            <a:off x="521655" y="1223595"/>
            <a:ext cx="8622345" cy="4020447"/>
          </a:xfrm>
        </p:spPr>
        <p:txBody>
          <a:bodyPr/>
          <a:lstStyle/>
          <a:p>
            <a:pPr>
              <a:buFontTx/>
              <a:buNone/>
            </a:pPr>
            <a:r>
              <a:rPr lang="en-AU" sz="2000" dirty="0"/>
              <a:t>Extend the claim handling process shown below as follows: </a:t>
            </a:r>
          </a:p>
          <a:p>
            <a:pPr marL="224887" indent="-152130">
              <a:buNone/>
            </a:pPr>
            <a:r>
              <a:rPr lang="en-AU" sz="2000" dirty="0"/>
              <a:t>	After checking the insurance policy, a possible outcome is that the insurance is invalid. In this case, any processing is cancelled and a letter is sent to the customer. In the case of a complex claim, this implies that the damage checking is cancelled if it has not yet been completed.</a:t>
            </a:r>
          </a:p>
        </p:txBody>
      </p:sp>
      <p:sp>
        <p:nvSpPr>
          <p:cNvPr id="1247234" name="Rectangle 2"/>
          <p:cNvSpPr>
            <a:spLocks noGrp="1" noChangeArrowheads="1"/>
          </p:cNvSpPr>
          <p:nvPr>
            <p:ph type="title"/>
          </p:nvPr>
        </p:nvSpPr>
        <p:spPr>
          <a:xfrm>
            <a:off x="462408" y="139700"/>
            <a:ext cx="6840000" cy="903822"/>
          </a:xfrm>
        </p:spPr>
        <p:txBody>
          <a:bodyPr/>
          <a:lstStyle/>
          <a:p>
            <a:r>
              <a:rPr lang="en-AU" dirty="0"/>
              <a:t>One more example: internal exception</a:t>
            </a:r>
          </a:p>
        </p:txBody>
      </p:sp>
      <p:graphicFrame>
        <p:nvGraphicFramePr>
          <p:cNvPr id="1247236" name="Object 4"/>
          <p:cNvGraphicFramePr>
            <a:graphicFrameLocks noChangeAspect="1"/>
          </p:cNvGraphicFramePr>
          <p:nvPr>
            <p:extLst>
              <p:ext uri="{D42A27DB-BD31-4B8C-83A1-F6EECF244321}">
                <p14:modId xmlns:p14="http://schemas.microsoft.com/office/powerpoint/2010/main" val="1747092251"/>
              </p:ext>
            </p:extLst>
          </p:nvPr>
        </p:nvGraphicFramePr>
        <p:xfrm>
          <a:off x="462408" y="3214964"/>
          <a:ext cx="7754938" cy="2276739"/>
        </p:xfrm>
        <a:graphic>
          <a:graphicData uri="http://schemas.openxmlformats.org/presentationml/2006/ole">
            <mc:AlternateContent xmlns:mc="http://schemas.openxmlformats.org/markup-compatibility/2006">
              <mc:Choice xmlns:v="urn:schemas-microsoft-com:vml" Requires="v">
                <p:oleObj spid="_x0000_s103469" name="Visio" r:id="rId4" imgW="7439673" imgH="2182974" progId="Visio.Drawing.11">
                  <p:embed/>
                </p:oleObj>
              </mc:Choice>
              <mc:Fallback>
                <p:oleObj name="Visio" r:id="rId4" imgW="7439673" imgH="2182974" progId="Visio.Drawing.11">
                  <p:embed/>
                  <p:pic>
                    <p:nvPicPr>
                      <p:cNvPr id="1247236" name="Object 4"/>
                      <p:cNvPicPr>
                        <a:picLocks noChangeAspect="1" noChangeArrowheads="1"/>
                      </p:cNvPicPr>
                      <p:nvPr/>
                    </p:nvPicPr>
                    <p:blipFill>
                      <a:blip r:embed="rId5"/>
                      <a:srcRect/>
                      <a:stretch>
                        <a:fillRect/>
                      </a:stretch>
                    </p:blipFill>
                    <p:spPr bwMode="auto">
                      <a:xfrm>
                        <a:off x="462408" y="3214964"/>
                        <a:ext cx="7754938" cy="2276739"/>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53</a:t>
            </a:fld>
            <a:endParaRPr lang="en-AU">
              <a:solidFill>
                <a:prstClr val="black">
                  <a:lumMod val="50000"/>
                  <a:lumOff val="50000"/>
                </a:prstClr>
              </a:solidFill>
            </a:endParaRPr>
          </a:p>
        </p:txBody>
      </p:sp>
    </p:spTree>
    <p:extLst>
      <p:ext uri="{BB962C8B-B14F-4D97-AF65-F5344CB8AC3E}">
        <p14:creationId xmlns:p14="http://schemas.microsoft.com/office/powerpoint/2010/main" val="2148833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6" name="Rectangle 2"/>
          <p:cNvSpPr>
            <a:spLocks noGrp="1" noChangeArrowheads="1"/>
          </p:cNvSpPr>
          <p:nvPr>
            <p:ph type="title"/>
          </p:nvPr>
        </p:nvSpPr>
        <p:spPr>
          <a:xfrm>
            <a:off x="462408" y="139700"/>
            <a:ext cx="6840000" cy="903822"/>
          </a:xfrm>
        </p:spPr>
        <p:txBody>
          <a:bodyPr/>
          <a:lstStyle/>
          <a:p>
            <a:r>
              <a:rPr lang="en-AU" dirty="0"/>
              <a:t>Solution: internal exception</a:t>
            </a:r>
          </a:p>
        </p:txBody>
      </p:sp>
      <p:sp>
        <p:nvSpPr>
          <p:cNvPr id="2" name="Slide Number Placeholder 1"/>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54</a:t>
            </a:fld>
            <a:endParaRPr lang="en-AU">
              <a:solidFill>
                <a:prstClr val="black">
                  <a:lumMod val="50000"/>
                  <a:lumOff val="50000"/>
                </a:prstClr>
              </a:solidFill>
            </a:endParaRPr>
          </a:p>
        </p:txBody>
      </p:sp>
      <p:graphicFrame>
        <p:nvGraphicFramePr>
          <p:cNvPr id="5" name="Object 4"/>
          <p:cNvGraphicFramePr>
            <a:graphicFrameLocks noChangeAspect="1"/>
          </p:cNvGraphicFramePr>
          <p:nvPr>
            <p:extLst/>
          </p:nvPr>
        </p:nvGraphicFramePr>
        <p:xfrm>
          <a:off x="222250" y="1924844"/>
          <a:ext cx="6129073" cy="1803135"/>
        </p:xfrm>
        <a:graphic>
          <a:graphicData uri="http://schemas.openxmlformats.org/presentationml/2006/ole">
            <mc:AlternateContent xmlns:mc="http://schemas.openxmlformats.org/markup-compatibility/2006">
              <mc:Choice xmlns:v="urn:schemas-microsoft-com:vml" Requires="v">
                <p:oleObj spid="_x0000_s104625" name="Visio" r:id="rId4" imgW="7444365" imgH="2189007" progId="Visio.Drawing.11">
                  <p:embed/>
                </p:oleObj>
              </mc:Choice>
              <mc:Fallback>
                <p:oleObj name="Visio" r:id="rId4" imgW="7444365" imgH="2189007" progId="Visio.Drawing.11">
                  <p:embed/>
                  <p:pic>
                    <p:nvPicPr>
                      <p:cNvPr id="5" name="Object 4"/>
                      <p:cNvPicPr>
                        <a:picLocks noChangeAspect="1" noChangeArrowheads="1"/>
                      </p:cNvPicPr>
                      <p:nvPr/>
                    </p:nvPicPr>
                    <p:blipFill>
                      <a:blip r:embed="rId5"/>
                      <a:srcRect/>
                      <a:stretch>
                        <a:fillRect/>
                      </a:stretch>
                    </p:blipFill>
                    <p:spPr bwMode="auto">
                      <a:xfrm>
                        <a:off x="222250" y="1924844"/>
                        <a:ext cx="6129073" cy="1803135"/>
                      </a:xfrm>
                      <a:prstGeom prst="rect">
                        <a:avLst/>
                      </a:prstGeom>
                      <a:noFill/>
                      <a:ln>
                        <a:noFill/>
                      </a:ln>
                      <a:effectLst/>
                      <a:extLst/>
                    </p:spPr>
                  </p:pic>
                </p:oleObj>
              </mc:Fallback>
            </mc:AlternateContent>
          </a:graphicData>
        </a:graphic>
      </p:graphicFrame>
      <p:graphicFrame>
        <p:nvGraphicFramePr>
          <p:cNvPr id="7" name="Object 3"/>
          <p:cNvGraphicFramePr>
            <a:graphicFrameLocks noChangeAspect="1"/>
          </p:cNvGraphicFramePr>
          <p:nvPr>
            <p:extLst/>
          </p:nvPr>
        </p:nvGraphicFramePr>
        <p:xfrm>
          <a:off x="833939" y="1312552"/>
          <a:ext cx="7266781" cy="3377407"/>
        </p:xfrm>
        <a:graphic>
          <a:graphicData uri="http://schemas.openxmlformats.org/presentationml/2006/ole">
            <mc:AlternateContent xmlns:mc="http://schemas.openxmlformats.org/markup-compatibility/2006">
              <mc:Choice xmlns:v="urn:schemas-microsoft-com:vml" Requires="v">
                <p:oleObj spid="_x0000_s104626" name="Visio" r:id="rId6" imgW="8804284" imgH="4093161" progId="Visio.Drawing.11">
                  <p:embed/>
                </p:oleObj>
              </mc:Choice>
              <mc:Fallback>
                <p:oleObj name="Visio" r:id="rId6" imgW="8804284" imgH="4093161" progId="Visio.Drawing.11">
                  <p:embed/>
                  <p:pic>
                    <p:nvPicPr>
                      <p:cNvPr id="7" name="Object 3"/>
                      <p:cNvPicPr>
                        <a:picLocks noGrp="1" noChangeAspect="1" noChangeArrowheads="1"/>
                      </p:cNvPicPr>
                      <p:nvPr/>
                    </p:nvPicPr>
                    <p:blipFill>
                      <a:blip r:embed="rId7"/>
                      <a:srcRect/>
                      <a:stretch>
                        <a:fillRect/>
                      </a:stretch>
                    </p:blipFill>
                    <p:spPr bwMode="auto">
                      <a:xfrm>
                        <a:off x="833939" y="1312552"/>
                        <a:ext cx="7266781" cy="3377407"/>
                      </a:xfrm>
                      <a:prstGeom prst="rect">
                        <a:avLst/>
                      </a:prstGeom>
                      <a:noFill/>
                      <a:ln>
                        <a:noFill/>
                      </a:ln>
                      <a:effectLst/>
                    </p:spPr>
                  </p:pic>
                </p:oleObj>
              </mc:Fallback>
            </mc:AlternateContent>
          </a:graphicData>
        </a:graphic>
      </p:graphicFrame>
      <p:graphicFrame>
        <p:nvGraphicFramePr>
          <p:cNvPr id="6" name="Object 3"/>
          <p:cNvGraphicFramePr>
            <a:graphicFrameLocks noChangeAspect="1"/>
          </p:cNvGraphicFramePr>
          <p:nvPr>
            <p:extLst/>
          </p:nvPr>
        </p:nvGraphicFramePr>
        <p:xfrm>
          <a:off x="833939" y="1308295"/>
          <a:ext cx="7265458" cy="3377407"/>
        </p:xfrm>
        <a:graphic>
          <a:graphicData uri="http://schemas.openxmlformats.org/presentationml/2006/ole">
            <mc:AlternateContent xmlns:mc="http://schemas.openxmlformats.org/markup-compatibility/2006">
              <mc:Choice xmlns:v="urn:schemas-microsoft-com:vml" Requires="v">
                <p:oleObj spid="_x0000_s104627" name="Visio" r:id="rId8" imgW="8804284" imgH="4093161" progId="Visio.Drawing.11">
                  <p:embed/>
                </p:oleObj>
              </mc:Choice>
              <mc:Fallback>
                <p:oleObj name="Visio" r:id="rId8" imgW="8804284" imgH="4093161" progId="Visio.Drawing.11">
                  <p:embed/>
                  <p:pic>
                    <p:nvPicPr>
                      <p:cNvPr id="6" name="Object 3"/>
                      <p:cNvPicPr>
                        <a:picLocks noGrp="1" noChangeAspect="1" noChangeArrowheads="1"/>
                      </p:cNvPicPr>
                      <p:nvPr/>
                    </p:nvPicPr>
                    <p:blipFill>
                      <a:blip r:embed="rId9"/>
                      <a:srcRect/>
                      <a:stretch>
                        <a:fillRect/>
                      </a:stretch>
                    </p:blipFill>
                    <p:spPr bwMode="auto">
                      <a:xfrm>
                        <a:off x="833939" y="1308295"/>
                        <a:ext cx="7265458" cy="3377407"/>
                      </a:xfrm>
                      <a:prstGeom prst="rect">
                        <a:avLst/>
                      </a:prstGeom>
                      <a:noFill/>
                      <a:ln>
                        <a:noFill/>
                      </a:ln>
                      <a:effectLst/>
                    </p:spPr>
                  </p:pic>
                </p:oleObj>
              </mc:Fallback>
            </mc:AlternateContent>
          </a:graphicData>
        </a:graphic>
      </p:graphicFrame>
      <p:graphicFrame>
        <p:nvGraphicFramePr>
          <p:cNvPr id="1460227" name="Object 3"/>
          <p:cNvGraphicFramePr>
            <a:graphicFrameLocks noGrp="1" noChangeAspect="1"/>
          </p:cNvGraphicFramePr>
          <p:nvPr>
            <p:ph idx="1"/>
            <p:extLst/>
          </p:nvPr>
        </p:nvGraphicFramePr>
        <p:xfrm>
          <a:off x="731181" y="1374119"/>
          <a:ext cx="7272073" cy="3380053"/>
        </p:xfrm>
        <a:graphic>
          <a:graphicData uri="http://schemas.openxmlformats.org/presentationml/2006/ole">
            <mc:AlternateContent xmlns:mc="http://schemas.openxmlformats.org/markup-compatibility/2006">
              <mc:Choice xmlns:v="urn:schemas-microsoft-com:vml" Requires="v">
                <p:oleObj spid="_x0000_s104628" name="Visio" r:id="rId10" imgW="8804284" imgH="4093161" progId="Visio.Drawing.11">
                  <p:embed/>
                </p:oleObj>
              </mc:Choice>
              <mc:Fallback>
                <p:oleObj name="Visio" r:id="rId10" imgW="8804284" imgH="4093161" progId="Visio.Drawing.11">
                  <p:embed/>
                  <p:pic>
                    <p:nvPicPr>
                      <p:cNvPr id="1460227" name="Object 3"/>
                      <p:cNvPicPr>
                        <a:picLocks noGrp="1" noChangeAspect="1" noChangeArrowheads="1"/>
                      </p:cNvPicPr>
                      <p:nvPr/>
                    </p:nvPicPr>
                    <p:blipFill>
                      <a:blip r:embed="rId11"/>
                      <a:srcRect/>
                      <a:stretch>
                        <a:fillRect/>
                      </a:stretch>
                    </p:blipFill>
                    <p:spPr bwMode="auto">
                      <a:xfrm>
                        <a:off x="731181" y="1374119"/>
                        <a:ext cx="7272073" cy="338005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65845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0227"/>
                                        </p:tgtEl>
                                        <p:attrNameLst>
                                          <p:attrName>style.visibility</p:attrName>
                                        </p:attrNameLst>
                                      </p:cBhvr>
                                      <p:to>
                                        <p:strVal val="visible"/>
                                      </p:to>
                                    </p:set>
                                    <p:animEffect transition="in" filter="fade">
                                      <p:cBhvr>
                                        <p:cTn id="17" dur="500"/>
                                        <p:tgtEl>
                                          <p:spTgt spid="146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547251" y="38858"/>
            <a:ext cx="6840000" cy="903822"/>
          </a:xfrm>
        </p:spPr>
        <p:txBody>
          <a:bodyPr/>
          <a:lstStyle/>
          <a:p>
            <a:r>
              <a:rPr lang="en-AU" dirty="0"/>
              <a:t>Example: external exception</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55</a:t>
            </a:fld>
            <a:endParaRPr lang="en-AU">
              <a:solidFill>
                <a:prstClr val="black">
                  <a:lumMod val="50000"/>
                  <a:lumOff val="50000"/>
                </a:prst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75944430"/>
              </p:ext>
            </p:extLst>
          </p:nvPr>
        </p:nvGraphicFramePr>
        <p:xfrm>
          <a:off x="1111065" y="3857466"/>
          <a:ext cx="8555246" cy="2771398"/>
        </p:xfrm>
        <a:graphic>
          <a:graphicData uri="http://schemas.openxmlformats.org/presentationml/2006/ole">
            <mc:AlternateContent xmlns:mc="http://schemas.openxmlformats.org/markup-compatibility/2006">
              <mc:Choice xmlns:v="urn:schemas-microsoft-com:vml" Requires="v">
                <p:oleObj spid="_x0000_s107544" name="Visio" r:id="rId4" imgW="9820587" imgH="3208063" progId="Visio.Drawing.11">
                  <p:embed/>
                </p:oleObj>
              </mc:Choice>
              <mc:Fallback>
                <p:oleObj name="Visio" r:id="rId4" imgW="9820587" imgH="3208063" progId="Visio.Drawing.11">
                  <p:embed/>
                  <p:pic>
                    <p:nvPicPr>
                      <p:cNvPr id="5" name="Object 4"/>
                      <p:cNvPicPr>
                        <a:picLocks noChangeAspect="1" noChangeArrowheads="1"/>
                      </p:cNvPicPr>
                      <p:nvPr/>
                    </p:nvPicPr>
                    <p:blipFill>
                      <a:blip r:embed="rId5"/>
                      <a:srcRect/>
                      <a:stretch>
                        <a:fillRect/>
                      </a:stretch>
                    </p:blipFill>
                    <p:spPr bwMode="auto">
                      <a:xfrm>
                        <a:off x="1111065" y="3857466"/>
                        <a:ext cx="8555246" cy="2771398"/>
                      </a:xfrm>
                      <a:prstGeom prst="rect">
                        <a:avLst/>
                      </a:prstGeom>
                      <a:noFill/>
                      <a:ln>
                        <a:noFill/>
                      </a:ln>
                      <a:extLst/>
                    </p:spPr>
                  </p:pic>
                </p:oleObj>
              </mc:Fallback>
            </mc:AlternateContent>
          </a:graphicData>
        </a:graphic>
      </p:graphicFrame>
      <p:sp>
        <p:nvSpPr>
          <p:cNvPr id="6" name="Rectangle 3"/>
          <p:cNvSpPr txBox="1">
            <a:spLocks noChangeArrowheads="1"/>
          </p:cNvSpPr>
          <p:nvPr/>
        </p:nvSpPr>
        <p:spPr>
          <a:xfrm>
            <a:off x="462408" y="1173530"/>
            <a:ext cx="8458646" cy="2881443"/>
          </a:xfrm>
          <a:prstGeom prst="rect">
            <a:avLst/>
          </a:prstGeom>
        </p:spPr>
        <p:txBody>
          <a:bodyPr vert="horz" lIns="76200" tIns="38100" rIns="76200" bIns="38100" rtlCol="0" anchor="t">
            <a:noAutofit/>
          </a:bodyPr>
          <a:lstStyle>
            <a:lvl1pPr marL="182880" indent="-18288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lumMod val="75000"/>
                    <a:lumOff val="2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0" indent="0">
              <a:buClr>
                <a:prstClr val="black">
                  <a:lumMod val="50000"/>
                  <a:lumOff val="50000"/>
                </a:prstClr>
              </a:buClr>
              <a:buNone/>
              <a:tabLst>
                <a:tab pos="677306" algn="l"/>
              </a:tabLst>
            </a:pPr>
            <a:r>
              <a:rPr lang="en-AU" sz="2000" dirty="0">
                <a:solidFill>
                  <a:schemeClr val="tx1"/>
                </a:solidFill>
                <a:latin typeface="Arial" panose="020B0604020202020204" pitchFamily="34" charset="0"/>
                <a:cs typeface="Arial" panose="020B0604020202020204" pitchFamily="34" charset="0"/>
              </a:rPr>
              <a:t>A PO change request may be </a:t>
            </a:r>
            <a:r>
              <a:rPr lang="en-AU" sz="2000" dirty="0">
                <a:solidFill>
                  <a:srgbClr val="0070C0"/>
                </a:solidFill>
                <a:latin typeface="Arial" panose="020B0604020202020204" pitchFamily="34" charset="0"/>
                <a:cs typeface="Arial" panose="020B0604020202020204" pitchFamily="34" charset="0"/>
              </a:rPr>
              <a:t>received anytime after the PO is registered</a:t>
            </a:r>
            <a:r>
              <a:rPr lang="en-AU" sz="2000" dirty="0">
                <a:solidFill>
                  <a:schemeClr val="tx1"/>
                </a:solidFill>
                <a:latin typeface="Arial" panose="020B0604020202020204" pitchFamily="34" charset="0"/>
                <a:cs typeface="Arial" panose="020B0604020202020204" pitchFamily="34" charset="0"/>
              </a:rPr>
              <a:t>. This request includes a change in quantity or line items. When such a request is received, </a:t>
            </a:r>
            <a:r>
              <a:rPr lang="en-AU" sz="2000" dirty="0">
                <a:solidFill>
                  <a:srgbClr val="0070C0"/>
                </a:solidFill>
                <a:latin typeface="Arial" panose="020B0604020202020204" pitchFamily="34" charset="0"/>
                <a:cs typeface="Arial" panose="020B0604020202020204" pitchFamily="34" charset="0"/>
              </a:rPr>
              <a:t>any processing related to the PO must be stopped</a:t>
            </a:r>
            <a:r>
              <a:rPr lang="en-AU" sz="2000" dirty="0">
                <a:solidFill>
                  <a:schemeClr val="tx1"/>
                </a:solidFill>
                <a:latin typeface="Arial" panose="020B0604020202020204" pitchFamily="34" charset="0"/>
                <a:cs typeface="Arial" panose="020B0604020202020204" pitchFamily="34" charset="0"/>
              </a:rPr>
              <a:t>. The PO change request is then registered. Thereafter, the process proceeds as it would do after a normal PO is registered. </a:t>
            </a:r>
            <a:r>
              <a:rPr lang="en-US" sz="2000" dirty="0">
                <a:solidFill>
                  <a:schemeClr val="tx1"/>
                </a:solidFill>
                <a:latin typeface="Arial" panose="020B0604020202020204" pitchFamily="34" charset="0"/>
                <a:cs typeface="Arial" panose="020B0604020202020204" pitchFamily="34" charset="0"/>
              </a:rPr>
              <a:t>Further, if the customer </a:t>
            </a:r>
            <a:r>
              <a:rPr lang="en-US" sz="2000" dirty="0">
                <a:solidFill>
                  <a:srgbClr val="0070C0"/>
                </a:solidFill>
                <a:latin typeface="Arial" panose="020B0604020202020204" pitchFamily="34" charset="0"/>
                <a:cs typeface="Arial" panose="020B0604020202020204" pitchFamily="34" charset="0"/>
              </a:rPr>
              <a:t>sends a PO cancelation request after the PO registration</a:t>
            </a:r>
            <a:r>
              <a:rPr lang="en-US" sz="2000" dirty="0">
                <a:solidFill>
                  <a:schemeClr val="tx1"/>
                </a:solidFill>
                <a:latin typeface="Arial" panose="020B0604020202020204" pitchFamily="34" charset="0"/>
                <a:cs typeface="Arial" panose="020B0604020202020204" pitchFamily="34" charset="0"/>
              </a:rPr>
              <a:t>, the PO processing </a:t>
            </a:r>
            <a:r>
              <a:rPr lang="en-US" sz="2000" dirty="0">
                <a:solidFill>
                  <a:srgbClr val="0070C0"/>
                </a:solidFill>
                <a:latin typeface="Arial" panose="020B0604020202020204" pitchFamily="34" charset="0"/>
                <a:cs typeface="Arial" panose="020B0604020202020204" pitchFamily="34" charset="0"/>
              </a:rPr>
              <a:t>must be stopped </a:t>
            </a:r>
            <a:r>
              <a:rPr lang="en-US" sz="2000" dirty="0">
                <a:solidFill>
                  <a:schemeClr val="tx1"/>
                </a:solidFill>
                <a:latin typeface="Arial" panose="020B0604020202020204" pitchFamily="34" charset="0"/>
                <a:cs typeface="Arial" panose="020B0604020202020204" pitchFamily="34" charset="0"/>
              </a:rPr>
              <a:t>and the cancelation request must be handled.</a:t>
            </a:r>
            <a:endParaRPr lang="en-AU"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6D2FC78-92CC-7148-9BC6-B1491B2CF03D}"/>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Rectangle 5"/>
          <p:cNvSpPr>
            <a:spLocks noChangeArrowheads="1"/>
          </p:cNvSpPr>
          <p:nvPr/>
        </p:nvSpPr>
        <p:spPr bwMode="auto">
          <a:xfrm>
            <a:off x="462408" y="765452"/>
            <a:ext cx="169469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3852884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5" name="Rectangle 5"/>
          <p:cNvSpPr>
            <a:spLocks noGrp="1" noChangeArrowheads="1"/>
          </p:cNvSpPr>
          <p:nvPr>
            <p:ph type="title"/>
          </p:nvPr>
        </p:nvSpPr>
        <p:spPr>
          <a:xfrm>
            <a:off x="576585" y="373686"/>
            <a:ext cx="5588000" cy="508000"/>
          </a:xfrm>
          <a:noFill/>
          <a:ln/>
        </p:spPr>
        <p:txBody>
          <a:bodyPr/>
          <a:lstStyle/>
          <a:p>
            <a:r>
              <a:rPr lang="en-AU" dirty="0"/>
              <a:t>Solution: external exception</a:t>
            </a:r>
          </a:p>
        </p:txBody>
      </p:sp>
      <p:sp>
        <p:nvSpPr>
          <p:cNvPr id="7" name="Slide Number Placeholder 8"/>
          <p:cNvSpPr>
            <a:spLocks noGrp="1"/>
          </p:cNvSpPr>
          <p:nvPr>
            <p:ph type="sldNum" sz="quarter" idx="11"/>
          </p:nvPr>
        </p:nvSpPr>
        <p:spPr>
          <a:xfrm>
            <a:off x="7634293" y="5521476"/>
            <a:ext cx="444500" cy="127000"/>
          </a:xfrm>
        </p:spPr>
        <p:txBody>
          <a:bodyPr/>
          <a:lstStyle/>
          <a:p>
            <a:r>
              <a:rPr lang="en-AU" dirty="0">
                <a:solidFill>
                  <a:prstClr val="black">
                    <a:lumMod val="50000"/>
                    <a:lumOff val="50000"/>
                  </a:prstClr>
                </a:solidFill>
              </a:rPr>
              <a:t>8</a:t>
            </a:r>
          </a:p>
        </p:txBody>
      </p:sp>
      <p:graphicFrame>
        <p:nvGraphicFramePr>
          <p:cNvPr id="11" name="Object 10"/>
          <p:cNvGraphicFramePr>
            <a:graphicFrameLocks noChangeAspect="1"/>
          </p:cNvGraphicFramePr>
          <p:nvPr>
            <p:extLst/>
          </p:nvPr>
        </p:nvGraphicFramePr>
        <p:xfrm>
          <a:off x="833873" y="1861215"/>
          <a:ext cx="7236224" cy="2344113"/>
        </p:xfrm>
        <a:graphic>
          <a:graphicData uri="http://schemas.openxmlformats.org/presentationml/2006/ole">
            <mc:AlternateContent xmlns:mc="http://schemas.openxmlformats.org/markup-compatibility/2006">
              <mc:Choice xmlns:v="urn:schemas-microsoft-com:vml" Requires="v">
                <p:oleObj spid="_x0000_s106589" name="Visio" r:id="rId4" imgW="9820587" imgH="3208063" progId="Visio.Drawing.11">
                  <p:embed/>
                </p:oleObj>
              </mc:Choice>
              <mc:Fallback>
                <p:oleObj name="Visio" r:id="rId4" imgW="9820587" imgH="3208063" progId="Visio.Drawing.11">
                  <p:embed/>
                  <p:pic>
                    <p:nvPicPr>
                      <p:cNvPr id="11" name="Object 10"/>
                      <p:cNvPicPr>
                        <a:picLocks noChangeAspect="1" noChangeArrowheads="1"/>
                      </p:cNvPicPr>
                      <p:nvPr/>
                    </p:nvPicPr>
                    <p:blipFill>
                      <a:blip r:embed="rId5"/>
                      <a:srcRect/>
                      <a:stretch>
                        <a:fillRect/>
                      </a:stretch>
                    </p:blipFill>
                    <p:spPr bwMode="auto">
                      <a:xfrm>
                        <a:off x="833873" y="1861215"/>
                        <a:ext cx="7236224" cy="2344113"/>
                      </a:xfrm>
                      <a:prstGeom prst="rect">
                        <a:avLst/>
                      </a:prstGeom>
                      <a:noFill/>
                      <a:ln>
                        <a:noFill/>
                      </a:ln>
                      <a:extLst/>
                    </p:spPr>
                  </p:pic>
                </p:oleObj>
              </mc:Fallback>
            </mc:AlternateContent>
          </a:graphicData>
        </a:graphic>
      </p:graphicFrame>
      <p:graphicFrame>
        <p:nvGraphicFramePr>
          <p:cNvPr id="12" name="Object 11"/>
          <p:cNvGraphicFramePr>
            <a:graphicFrameLocks noChangeAspect="1"/>
          </p:cNvGraphicFramePr>
          <p:nvPr>
            <p:extLst/>
          </p:nvPr>
        </p:nvGraphicFramePr>
        <p:xfrm>
          <a:off x="834049" y="1861039"/>
          <a:ext cx="7236224" cy="2344113"/>
        </p:xfrm>
        <a:graphic>
          <a:graphicData uri="http://schemas.openxmlformats.org/presentationml/2006/ole">
            <mc:AlternateContent xmlns:mc="http://schemas.openxmlformats.org/markup-compatibility/2006">
              <mc:Choice xmlns:v="urn:schemas-microsoft-com:vml" Requires="v">
                <p:oleObj spid="_x0000_s106590" name="Visio" r:id="rId6" imgW="9820587" imgH="3208063" progId="Visio.Drawing.11">
                  <p:embed/>
                </p:oleObj>
              </mc:Choice>
              <mc:Fallback>
                <p:oleObj name="Visio" r:id="rId6" imgW="9820587" imgH="3208063" progId="Visio.Drawing.11">
                  <p:embed/>
                  <p:pic>
                    <p:nvPicPr>
                      <p:cNvPr id="12" name="Object 11"/>
                      <p:cNvPicPr>
                        <a:picLocks noChangeAspect="1" noChangeArrowheads="1"/>
                      </p:cNvPicPr>
                      <p:nvPr/>
                    </p:nvPicPr>
                    <p:blipFill>
                      <a:blip r:embed="rId7"/>
                      <a:srcRect/>
                      <a:stretch>
                        <a:fillRect/>
                      </a:stretch>
                    </p:blipFill>
                    <p:spPr bwMode="auto">
                      <a:xfrm>
                        <a:off x="834049" y="1861039"/>
                        <a:ext cx="7236224" cy="2344113"/>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nvPr>
        </p:nvGraphicFramePr>
        <p:xfrm>
          <a:off x="2428471" y="2977569"/>
          <a:ext cx="1620180" cy="1369578"/>
        </p:xfrm>
        <a:graphic>
          <a:graphicData uri="http://schemas.openxmlformats.org/presentationml/2006/ole">
            <mc:AlternateContent xmlns:mc="http://schemas.openxmlformats.org/markup-compatibility/2006">
              <mc:Choice xmlns:v="urn:schemas-microsoft-com:vml" Requires="v">
                <p:oleObj spid="_x0000_s106591" name="Visio" r:id="rId8" imgW="2030068" imgH="1682122" progId="Visio.Drawing.11">
                  <p:embed/>
                </p:oleObj>
              </mc:Choice>
              <mc:Fallback>
                <p:oleObj name="Visio" r:id="rId8" imgW="2030068" imgH="1682122" progId="Visio.Drawing.11">
                  <p:embed/>
                  <p:pic>
                    <p:nvPicPr>
                      <p:cNvPr id="5" name="Object 4"/>
                      <p:cNvPicPr>
                        <a:picLocks noChangeAspect="1" noChangeArrowheads="1"/>
                      </p:cNvPicPr>
                      <p:nvPr/>
                    </p:nvPicPr>
                    <p:blipFill>
                      <a:blip r:embed="rId9"/>
                      <a:srcRect/>
                      <a:stretch>
                        <a:fillRect/>
                      </a:stretch>
                    </p:blipFill>
                    <p:spPr bwMode="auto">
                      <a:xfrm>
                        <a:off x="2428471" y="2977569"/>
                        <a:ext cx="1620180" cy="1369578"/>
                      </a:xfrm>
                      <a:prstGeom prst="rect">
                        <a:avLst/>
                      </a:prstGeom>
                      <a:noFill/>
                      <a:ln>
                        <a:noFill/>
                      </a:ln>
                      <a:effectLst/>
                      <a:extLst/>
                    </p:spPr>
                  </p:pic>
                </p:oleObj>
              </mc:Fallback>
            </mc:AlternateContent>
          </a:graphicData>
        </a:graphic>
      </p:graphicFrame>
      <p:graphicFrame>
        <p:nvGraphicFramePr>
          <p:cNvPr id="3" name="Object 2"/>
          <p:cNvGraphicFramePr>
            <a:graphicFrameLocks noChangeAspect="1"/>
          </p:cNvGraphicFramePr>
          <p:nvPr>
            <p:extLst/>
          </p:nvPr>
        </p:nvGraphicFramePr>
        <p:xfrm>
          <a:off x="3945956" y="2900251"/>
          <a:ext cx="2820313" cy="1363619"/>
        </p:xfrm>
        <a:graphic>
          <a:graphicData uri="http://schemas.openxmlformats.org/presentationml/2006/ole">
            <mc:AlternateContent xmlns:mc="http://schemas.openxmlformats.org/markup-compatibility/2006">
              <mc:Choice xmlns:v="urn:schemas-microsoft-com:vml" Requires="v">
                <p:oleObj spid="_x0000_s106592" name="Visio" r:id="rId10" imgW="3600855" imgH="1682122" progId="Visio.Drawing.11">
                  <p:embed/>
                </p:oleObj>
              </mc:Choice>
              <mc:Fallback>
                <p:oleObj name="Visio" r:id="rId10" imgW="3600855" imgH="1682122" progId="Visio.Drawing.11">
                  <p:embed/>
                  <p:pic>
                    <p:nvPicPr>
                      <p:cNvPr id="3" name="Object 2"/>
                      <p:cNvPicPr>
                        <a:picLocks noChangeAspect="1" noChangeArrowheads="1"/>
                      </p:cNvPicPr>
                      <p:nvPr/>
                    </p:nvPicPr>
                    <p:blipFill>
                      <a:blip r:embed="rId11"/>
                      <a:srcRect/>
                      <a:stretch>
                        <a:fillRect/>
                      </a:stretch>
                    </p:blipFill>
                    <p:spPr bwMode="auto">
                      <a:xfrm>
                        <a:off x="3945956" y="2900251"/>
                        <a:ext cx="2820313" cy="1363619"/>
                      </a:xfrm>
                      <a:prstGeom prst="rect">
                        <a:avLst/>
                      </a:prstGeom>
                      <a:noFill/>
                      <a:ln>
                        <a:noFill/>
                      </a:ln>
                      <a:effectLst/>
                    </p:spPr>
                  </p:pic>
                </p:oleObj>
              </mc:Fallback>
            </mc:AlternateContent>
          </a:graphicData>
        </a:graphic>
      </p:graphicFrame>
      <p:sp>
        <p:nvSpPr>
          <p:cNvPr id="8" name="Rectangle 5"/>
          <p:cNvSpPr>
            <a:spLocks noChangeArrowheads="1"/>
          </p:cNvSpPr>
          <p:nvPr/>
        </p:nvSpPr>
        <p:spPr bwMode="auto">
          <a:xfrm>
            <a:off x="494928" y="1135774"/>
            <a:ext cx="1694695"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18715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146650"/>
            <a:ext cx="8493056" cy="3859212"/>
          </a:xfrm>
        </p:spPr>
        <p:txBody>
          <a:bodyPr>
            <a:noAutofit/>
          </a:bodyPr>
          <a:lstStyle/>
          <a:p>
            <a:pPr marL="0" indent="0">
              <a:buNone/>
            </a:pPr>
            <a:r>
              <a:rPr lang="en-AU" sz="1800" dirty="0"/>
              <a:t>Model the following routine for accessing an Internet bank service.</a:t>
            </a:r>
          </a:p>
          <a:p>
            <a:pPr marL="0" indent="0">
              <a:buNone/>
            </a:pPr>
            <a:endParaRPr lang="en-AU" sz="800" dirty="0"/>
          </a:p>
          <a:p>
            <a:pPr marL="0" indent="0">
              <a:lnSpc>
                <a:spcPct val="120000"/>
              </a:lnSpc>
              <a:buNone/>
            </a:pPr>
            <a:r>
              <a:rPr lang="en-AU" i="1" dirty="0"/>
              <a:t>The routine for logging into an Internet bank account starts once the credentials entered from the user have been retrieved. First, the username is validated. If the username is not valid, the routine is interrupted and the invalid username is logged. If the username is valid, the number of password trials is set to zero. Then, the password is validated. If this is not valid, the counter for the number of trials is incremented and if lower than three, the user is asked to enter the password again, this time together with a CAPTCHA test to increase the security level. If the number of failed attempts reaches three times, the routine is interrupted and the account is frozen. Moreover, the username and password validation may be interrupted should the validation server not be available. Similarly, the server to test the CAPTCHA may not be available at the time of log in. In these cases, the procedure is interrupted after notifying the user to try again later. At any time during the log in routine, the customer may close the web page, resulting in the interruption of the routine.</a:t>
            </a:r>
          </a:p>
          <a:p>
            <a:pPr marL="0" indent="0">
              <a:buNone/>
            </a:pPr>
            <a:endParaRPr lang="en-AU" sz="1400" dirty="0"/>
          </a:p>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4.9</a:t>
            </a:r>
          </a:p>
        </p:txBody>
      </p:sp>
    </p:spTree>
    <p:extLst>
      <p:ext uri="{BB962C8B-B14F-4D97-AF65-F5344CB8AC3E}">
        <p14:creationId xmlns:p14="http://schemas.microsoft.com/office/powerpoint/2010/main" val="3347115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4273" y="1500837"/>
            <a:ext cx="8267495" cy="4020447"/>
          </a:xfrm>
        </p:spPr>
        <p:txBody>
          <a:bodyPr/>
          <a:lstStyle/>
          <a:p>
            <a:pPr marL="0" indent="0">
              <a:buNone/>
            </a:pPr>
            <a:r>
              <a:rPr lang="en-US" sz="1800" i="1" dirty="0"/>
              <a:t>Once a wholesale order has been confirmed, the supplier transmits this order to the carrier for the preparation of the transportation quote. In order to prepare the quote, the carrier needs to compute the route plan (including all track points that need to be traversed during the travel) and estimate the trailer usage. </a:t>
            </a:r>
          </a:p>
          <a:p>
            <a:pPr marL="0" indent="0">
              <a:buNone/>
            </a:pPr>
            <a:r>
              <a:rPr lang="en-US" sz="1800" i="1" dirty="0"/>
              <a:t>By contract, wholesale orders have to be dispatched within four days from the receipt of the order. This implies that transportation quotes have to be prepared within 48 hours from the receipt of the order to remain within the terms of the contract.</a:t>
            </a:r>
          </a:p>
          <a:p>
            <a:pPr marL="0" indent="0">
              <a:buNone/>
            </a:pPr>
            <a:endParaRPr lang="en-AU" dirty="0"/>
          </a:p>
        </p:txBody>
      </p:sp>
      <p:sp>
        <p:nvSpPr>
          <p:cNvPr id="3" name="Title 2"/>
          <p:cNvSpPr>
            <a:spLocks noGrp="1"/>
          </p:cNvSpPr>
          <p:nvPr>
            <p:ph type="title"/>
          </p:nvPr>
        </p:nvSpPr>
        <p:spPr>
          <a:xfrm>
            <a:off x="462408" y="139700"/>
            <a:ext cx="6840000" cy="903822"/>
          </a:xfrm>
        </p:spPr>
        <p:txBody>
          <a:bodyPr/>
          <a:lstStyle/>
          <a:p>
            <a:r>
              <a:rPr lang="en-AU" dirty="0"/>
              <a:t>Exercise 4.10: activity timeout</a:t>
            </a:r>
          </a:p>
        </p:txBody>
      </p:sp>
      <p:sp>
        <p:nvSpPr>
          <p:cNvPr id="5" name="Rectangle 5"/>
          <p:cNvSpPr>
            <a:spLocks noChangeArrowheads="1"/>
          </p:cNvSpPr>
          <p:nvPr/>
        </p:nvSpPr>
        <p:spPr bwMode="auto">
          <a:xfrm>
            <a:off x="462408" y="1100727"/>
            <a:ext cx="380104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Order-to-transportation quote</a:t>
            </a:r>
          </a:p>
        </p:txBody>
      </p:sp>
    </p:spTree>
    <p:extLst>
      <p:ext uri="{BB962C8B-B14F-4D97-AF65-F5344CB8AC3E}">
        <p14:creationId xmlns:p14="http://schemas.microsoft.com/office/powerpoint/2010/main" val="3147366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408" y="139700"/>
            <a:ext cx="6840000" cy="903822"/>
          </a:xfrm>
        </p:spPr>
        <p:txBody>
          <a:bodyPr/>
          <a:lstStyle/>
          <a:p>
            <a:r>
              <a:rPr lang="en-AU" dirty="0"/>
              <a:t>Solution: activity timeout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661" y="1255548"/>
            <a:ext cx="5629696" cy="4300981"/>
          </a:xfrm>
          <a:prstGeom prst="rect">
            <a:avLst/>
          </a:prstGeom>
        </p:spPr>
      </p:pic>
      <p:sp>
        <p:nvSpPr>
          <p:cNvPr id="6" name="Rectangle 5">
            <a:extLst>
              <a:ext uri="{FF2B5EF4-FFF2-40B4-BE49-F238E27FC236}">
                <a16:creationId xmlns:a16="http://schemas.microsoft.com/office/drawing/2014/main" id="{5CCF3D47-BB14-CA4A-B65B-3E6E5ADD4B45}"/>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5">
            <a:extLst>
              <a:ext uri="{FF2B5EF4-FFF2-40B4-BE49-F238E27FC236}">
                <a16:creationId xmlns:a16="http://schemas.microsoft.com/office/drawing/2014/main" id="{5763E3B6-FAA5-F742-A020-3D72667DAFCE}"/>
              </a:ext>
            </a:extLst>
          </p:cNvPr>
          <p:cNvSpPr>
            <a:spLocks noChangeArrowheads="1"/>
          </p:cNvSpPr>
          <p:nvPr/>
        </p:nvSpPr>
        <p:spPr bwMode="auto">
          <a:xfrm>
            <a:off x="462408" y="799070"/>
            <a:ext cx="3801041" cy="400110"/>
          </a:xfrm>
          <a:prstGeom prst="rect">
            <a:avLst/>
          </a:prstGeom>
          <a:noFill/>
          <a:ln w="9525">
            <a:noFill/>
            <a:miter lim="800000"/>
            <a:headEnd/>
            <a:tailEnd/>
          </a:ln>
          <a:effectLst/>
        </p:spPr>
        <p:txBody>
          <a:bodyPr wrap="none">
            <a:spAutoFit/>
          </a:bodyPr>
          <a:lstStyle/>
          <a:p>
            <a:r>
              <a:rPr lang="en-AU" sz="2000" b="1" dirty="0">
                <a:latin typeface="Arial" panose="020B0604020202020204" pitchFamily="34" charset="0"/>
                <a:cs typeface="Arial" panose="020B0604020202020204" pitchFamily="34" charset="0"/>
              </a:rPr>
              <a:t>Order-to-transportation quote</a:t>
            </a:r>
          </a:p>
        </p:txBody>
      </p:sp>
    </p:spTree>
    <p:extLst>
      <p:ext uri="{BB962C8B-B14F-4D97-AF65-F5344CB8AC3E}">
        <p14:creationId xmlns:p14="http://schemas.microsoft.com/office/powerpoint/2010/main" val="265692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Rectangle 2"/>
          <p:cNvSpPr>
            <a:spLocks noGrp="1" noChangeArrowheads="1"/>
          </p:cNvSpPr>
          <p:nvPr>
            <p:ph type="title"/>
          </p:nvPr>
        </p:nvSpPr>
        <p:spPr>
          <a:xfrm>
            <a:off x="514366" y="298345"/>
            <a:ext cx="6299729" cy="609356"/>
          </a:xfrm>
        </p:spPr>
        <p:txBody>
          <a:bodyPr>
            <a:normAutofit/>
          </a:bodyPr>
          <a:lstStyle/>
          <a:p>
            <a:r>
              <a:rPr lang="en-AU" sz="2333" dirty="0"/>
              <a:t>Example: block-structured repetition</a:t>
            </a:r>
          </a:p>
        </p:txBody>
      </p:sp>
      <p:graphicFrame>
        <p:nvGraphicFramePr>
          <p:cNvPr id="1726467" name="Object 3"/>
          <p:cNvGraphicFramePr>
            <a:graphicFrameLocks noChangeAspect="1"/>
          </p:cNvGraphicFramePr>
          <p:nvPr>
            <p:extLst/>
          </p:nvPr>
        </p:nvGraphicFramePr>
        <p:xfrm>
          <a:off x="883708" y="1415521"/>
          <a:ext cx="7339542" cy="3332428"/>
        </p:xfrm>
        <a:graphic>
          <a:graphicData uri="http://schemas.openxmlformats.org/presentationml/2006/ole">
            <mc:AlternateContent xmlns:mc="http://schemas.openxmlformats.org/markup-compatibility/2006">
              <mc:Choice xmlns:v="urn:schemas-microsoft-com:vml" Requires="v">
                <p:oleObj spid="_x0000_s39990" name="Visio" r:id="rId4" imgW="6204600" imgH="3010320" progId="Visio.Drawing.11">
                  <p:embed/>
                </p:oleObj>
              </mc:Choice>
              <mc:Fallback>
                <p:oleObj name="Visio" r:id="rId4" imgW="6204600" imgH="3010320" progId="Visio.Drawing.11">
                  <p:embed/>
                  <p:pic>
                    <p:nvPicPr>
                      <p:cNvPr id="1726467" name="Object 3"/>
                      <p:cNvPicPr>
                        <a:picLocks noChangeAspect="1" noChangeArrowheads="1"/>
                      </p:cNvPicPr>
                      <p:nvPr/>
                    </p:nvPicPr>
                    <p:blipFill>
                      <a:blip r:embed="rId5"/>
                      <a:srcRect/>
                      <a:stretch>
                        <a:fillRect/>
                      </a:stretch>
                    </p:blipFill>
                    <p:spPr bwMode="auto">
                      <a:xfrm>
                        <a:off x="883708" y="1415521"/>
                        <a:ext cx="7339542" cy="333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ounded Rectangular Callout 4"/>
          <p:cNvSpPr/>
          <p:nvPr/>
        </p:nvSpPr>
        <p:spPr bwMode="auto">
          <a:xfrm>
            <a:off x="6574178" y="4588197"/>
            <a:ext cx="1477191" cy="595986"/>
          </a:xfrm>
          <a:prstGeom prst="wedgeRoundRectCallout">
            <a:avLst>
              <a:gd name="adj1" fmla="val -82665"/>
              <a:gd name="adj2" fmla="val -59723"/>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Must have a decision activity</a:t>
            </a:r>
          </a:p>
        </p:txBody>
      </p:sp>
      <p:sp>
        <p:nvSpPr>
          <p:cNvPr id="2" name="Slide Number Placeholder 1"/>
          <p:cNvSpPr>
            <a:spLocks noGrp="1"/>
          </p:cNvSpPr>
          <p:nvPr>
            <p:ph type="sldNum" sz="quarter" idx="11"/>
          </p:nvPr>
        </p:nvSpPr>
        <p:spPr/>
        <p:txBody>
          <a:bodyPr/>
          <a:lstStyle/>
          <a:p>
            <a:endParaRPr lang="en-AU" dirty="0">
              <a:solidFill>
                <a:prstClr val="black">
                  <a:lumMod val="50000"/>
                  <a:lumOff val="50000"/>
                </a:prstClr>
              </a:solidFill>
            </a:endParaRPr>
          </a:p>
        </p:txBody>
      </p:sp>
      <p:sp>
        <p:nvSpPr>
          <p:cNvPr id="7" name="Rounded Rectangular Callout 6"/>
          <p:cNvSpPr/>
          <p:nvPr/>
        </p:nvSpPr>
        <p:spPr bwMode="auto">
          <a:xfrm>
            <a:off x="5277173" y="907701"/>
            <a:ext cx="1177368" cy="586488"/>
          </a:xfrm>
          <a:prstGeom prst="wedgeRoundRectCallout">
            <a:avLst>
              <a:gd name="adj1" fmla="val 46037"/>
              <a:gd name="adj2" fmla="val 69831"/>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algn="ctr" defTabSz="703374" eaLnBrk="0" fontAlgn="base" hangingPunct="0">
              <a:spcBef>
                <a:spcPct val="0"/>
              </a:spcBef>
              <a:spcAft>
                <a:spcPct val="0"/>
              </a:spcAft>
            </a:pPr>
            <a:r>
              <a:rPr lang="en-AU" sz="1400" dirty="0">
                <a:solidFill>
                  <a:prstClr val="black"/>
                </a:solidFill>
                <a:latin typeface="Arial" panose="020B0604020202020204" pitchFamily="34" charset="0"/>
                <a:ea typeface="ＭＳ Ｐゴシック" pitchFamily="34" charset="-128"/>
                <a:cs typeface="Arial" panose="020B0604020202020204" pitchFamily="34" charset="0"/>
              </a:rPr>
              <a:t>Completion condition</a:t>
            </a:r>
          </a:p>
        </p:txBody>
      </p:sp>
    </p:spTree>
    <p:extLst>
      <p:ext uri="{BB962C8B-B14F-4D97-AF65-F5344CB8AC3E}">
        <p14:creationId xmlns:p14="http://schemas.microsoft.com/office/powerpoint/2010/main" val="326953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555682" y="317064"/>
            <a:ext cx="6782387" cy="508000"/>
          </a:xfrm>
        </p:spPr>
        <p:txBody>
          <a:bodyPr/>
          <a:lstStyle/>
          <a:p>
            <a:r>
              <a:rPr lang="en-AU" dirty="0"/>
              <a:t>Example: Non-interrupting boundary events</a:t>
            </a:r>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60</a:t>
            </a:fld>
            <a:endParaRPr lang="en-AU">
              <a:solidFill>
                <a:prstClr val="black">
                  <a:lumMod val="50000"/>
                  <a:lumOff val="50000"/>
                </a:prstClr>
              </a:solidFill>
            </a:endParaRPr>
          </a:p>
        </p:txBody>
      </p:sp>
      <p:sp>
        <p:nvSpPr>
          <p:cNvPr id="7" name="Content Placeholder 6"/>
          <p:cNvSpPr>
            <a:spLocks noGrp="1"/>
          </p:cNvSpPr>
          <p:nvPr>
            <p:ph idx="1"/>
          </p:nvPr>
        </p:nvSpPr>
        <p:spPr>
          <a:xfrm>
            <a:off x="629465" y="4545265"/>
            <a:ext cx="8363705" cy="1169735"/>
          </a:xfrm>
        </p:spPr>
        <p:txBody>
          <a:bodyPr/>
          <a:lstStyle/>
          <a:p>
            <a:pPr marL="0" indent="0">
              <a:buNone/>
            </a:pPr>
            <a:r>
              <a:rPr lang="en-AU" dirty="0">
                <a:ea typeface="ＭＳ Ｐゴシック" pitchFamily="34" charset="-128"/>
              </a:rPr>
              <a:t>The customer may send a request for address change after the PO registration. When such a request is received, </a:t>
            </a:r>
            <a:r>
              <a:rPr lang="en-AU" dirty="0">
                <a:solidFill>
                  <a:srgbClr val="0070C0"/>
                </a:solidFill>
                <a:ea typeface="ＭＳ Ｐゴシック" pitchFamily="34" charset="-128"/>
              </a:rPr>
              <a:t>it is just registered</a:t>
            </a:r>
            <a:r>
              <a:rPr lang="en-AU" dirty="0">
                <a:ea typeface="ＭＳ Ｐゴシック" pitchFamily="34" charset="-128"/>
              </a:rPr>
              <a:t>, without further action.</a:t>
            </a:r>
          </a:p>
          <a:p>
            <a:endParaRPr lang="en-AU" dirty="0"/>
          </a:p>
        </p:txBody>
      </p:sp>
      <p:graphicFrame>
        <p:nvGraphicFramePr>
          <p:cNvPr id="10" name="Object 9"/>
          <p:cNvGraphicFramePr>
            <a:graphicFrameLocks noChangeAspect="1"/>
          </p:cNvGraphicFramePr>
          <p:nvPr>
            <p:extLst>
              <p:ext uri="{D42A27DB-BD31-4B8C-83A1-F6EECF244321}">
                <p14:modId xmlns:p14="http://schemas.microsoft.com/office/powerpoint/2010/main" val="1894082228"/>
              </p:ext>
            </p:extLst>
          </p:nvPr>
        </p:nvGraphicFramePr>
        <p:xfrm>
          <a:off x="1000231" y="1282614"/>
          <a:ext cx="7316793" cy="1627045"/>
        </p:xfrm>
        <a:graphic>
          <a:graphicData uri="http://schemas.openxmlformats.org/presentationml/2006/ole">
            <mc:AlternateContent xmlns:mc="http://schemas.openxmlformats.org/markup-compatibility/2006">
              <mc:Choice xmlns:v="urn:schemas-microsoft-com:vml" Requires="v">
                <p:oleObj spid="_x0000_s109645" name="Visio" r:id="rId4" imgW="10676266" imgH="2235923" progId="Visio.Drawing.11">
                  <p:embed/>
                </p:oleObj>
              </mc:Choice>
              <mc:Fallback>
                <p:oleObj name="Visio" r:id="rId4" imgW="10676266" imgH="2235923" progId="Visio.Drawing.11">
                  <p:embed/>
                  <p:pic>
                    <p:nvPicPr>
                      <p:cNvPr id="10" name="Object 9"/>
                      <p:cNvPicPr>
                        <a:picLocks noChangeAspect="1" noChangeArrowheads="1"/>
                      </p:cNvPicPr>
                      <p:nvPr/>
                    </p:nvPicPr>
                    <p:blipFill>
                      <a:blip r:embed="rId5"/>
                      <a:srcRect/>
                      <a:stretch>
                        <a:fillRect/>
                      </a:stretch>
                    </p:blipFill>
                    <p:spPr bwMode="auto">
                      <a:xfrm>
                        <a:off x="1000231" y="1282614"/>
                        <a:ext cx="7316793" cy="1627045"/>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57739156"/>
              </p:ext>
            </p:extLst>
          </p:nvPr>
        </p:nvGraphicFramePr>
        <p:xfrm>
          <a:off x="2233215" y="2720010"/>
          <a:ext cx="1471083" cy="1271323"/>
        </p:xfrm>
        <a:graphic>
          <a:graphicData uri="http://schemas.openxmlformats.org/presentationml/2006/ole">
            <mc:AlternateContent xmlns:mc="http://schemas.openxmlformats.org/markup-compatibility/2006">
              <mc:Choice xmlns:v="urn:schemas-microsoft-com:vml" Requires="v">
                <p:oleObj spid="_x0000_s109646" name="Visio" r:id="rId6" imgW="2024798" imgH="1675602" progId="Visio.Drawing.11">
                  <p:embed/>
                </p:oleObj>
              </mc:Choice>
              <mc:Fallback>
                <p:oleObj name="Visio" r:id="rId6" imgW="2024798" imgH="1675602" progId="Visio.Drawing.11">
                  <p:embed/>
                  <p:pic>
                    <p:nvPicPr>
                      <p:cNvPr id="11" name="Object 10"/>
                      <p:cNvPicPr>
                        <a:picLocks noChangeAspect="1" noChangeArrowheads="1"/>
                      </p:cNvPicPr>
                      <p:nvPr/>
                    </p:nvPicPr>
                    <p:blipFill>
                      <a:blip r:embed="rId7"/>
                      <a:srcRect/>
                      <a:stretch>
                        <a:fillRect/>
                      </a:stretch>
                    </p:blipFill>
                    <p:spPr bwMode="auto">
                      <a:xfrm>
                        <a:off x="2233215" y="2720010"/>
                        <a:ext cx="1471083" cy="1271323"/>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482824204"/>
              </p:ext>
            </p:extLst>
          </p:nvPr>
        </p:nvGraphicFramePr>
        <p:xfrm>
          <a:off x="3389078" y="2636185"/>
          <a:ext cx="2612820" cy="1268678"/>
        </p:xfrm>
        <a:graphic>
          <a:graphicData uri="http://schemas.openxmlformats.org/presentationml/2006/ole">
            <mc:AlternateContent xmlns:mc="http://schemas.openxmlformats.org/markup-compatibility/2006">
              <mc:Choice xmlns:v="urn:schemas-microsoft-com:vml" Requires="v">
                <p:oleObj spid="_x0000_s109647" name="Visio" r:id="rId8" imgW="3595172" imgH="1675602" progId="Visio.Drawing.11">
                  <p:embed/>
                </p:oleObj>
              </mc:Choice>
              <mc:Fallback>
                <p:oleObj name="Visio" r:id="rId8" imgW="3595172" imgH="1675602" progId="Visio.Drawing.11">
                  <p:embed/>
                  <p:pic>
                    <p:nvPicPr>
                      <p:cNvPr id="12" name="Object 11"/>
                      <p:cNvPicPr>
                        <a:picLocks noChangeAspect="1" noChangeArrowheads="1"/>
                      </p:cNvPicPr>
                      <p:nvPr/>
                    </p:nvPicPr>
                    <p:blipFill>
                      <a:blip r:embed="rId9"/>
                      <a:srcRect/>
                      <a:stretch>
                        <a:fillRect/>
                      </a:stretch>
                    </p:blipFill>
                    <p:spPr bwMode="auto">
                      <a:xfrm>
                        <a:off x="3389078" y="2636185"/>
                        <a:ext cx="2612820" cy="1268678"/>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30003097"/>
              </p:ext>
            </p:extLst>
          </p:nvPr>
        </p:nvGraphicFramePr>
        <p:xfrm>
          <a:off x="5798929" y="2746799"/>
          <a:ext cx="1173298" cy="1208195"/>
        </p:xfrm>
        <a:graphic>
          <a:graphicData uri="http://schemas.openxmlformats.org/presentationml/2006/ole">
            <mc:AlternateContent xmlns:mc="http://schemas.openxmlformats.org/markup-compatibility/2006">
              <mc:Choice xmlns:v="urn:schemas-microsoft-com:vml" Requires="v">
                <p:oleObj spid="_x0000_s109648" name="Visio" r:id="rId10" imgW="1648503" imgH="1594456" progId="Visio.Drawing.11">
                  <p:embed/>
                </p:oleObj>
              </mc:Choice>
              <mc:Fallback>
                <p:oleObj name="Visio" r:id="rId10" imgW="1648503" imgH="1594456" progId="Visio.Drawing.11">
                  <p:embed/>
                  <p:pic>
                    <p:nvPicPr>
                      <p:cNvPr id="13" name="Object 12"/>
                      <p:cNvPicPr>
                        <a:picLocks noChangeAspect="1" noChangeArrowheads="1"/>
                      </p:cNvPicPr>
                      <p:nvPr/>
                    </p:nvPicPr>
                    <p:blipFill>
                      <a:blip r:embed="rId11"/>
                      <a:srcRect/>
                      <a:stretch>
                        <a:fillRect/>
                      </a:stretch>
                    </p:blipFill>
                    <p:spPr bwMode="auto">
                      <a:xfrm>
                        <a:off x="5798929" y="2746799"/>
                        <a:ext cx="1173298" cy="1208195"/>
                      </a:xfrm>
                      <a:prstGeom prst="rect">
                        <a:avLst/>
                      </a:prstGeom>
                      <a:noFill/>
                      <a:ln>
                        <a:noFill/>
                      </a:ln>
                    </p:spPr>
                  </p:pic>
                </p:oleObj>
              </mc:Fallback>
            </mc:AlternateContent>
          </a:graphicData>
        </a:graphic>
      </p:graphicFrame>
      <p:sp>
        <p:nvSpPr>
          <p:cNvPr id="9" name="Rectangle 8"/>
          <p:cNvSpPr>
            <a:spLocks noChangeArrowheads="1"/>
          </p:cNvSpPr>
          <p:nvPr/>
        </p:nvSpPr>
        <p:spPr bwMode="auto">
          <a:xfrm>
            <a:off x="461413" y="1082559"/>
            <a:ext cx="1771801" cy="400110"/>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2697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ChangeArrowheads="1"/>
          </p:cNvSpPr>
          <p:nvPr>
            <p:ph type="title"/>
          </p:nvPr>
        </p:nvSpPr>
        <p:spPr>
          <a:xfrm>
            <a:off x="535514" y="76274"/>
            <a:ext cx="6600032" cy="952500"/>
          </a:xfrm>
        </p:spPr>
        <p:txBody>
          <a:bodyPr/>
          <a:lstStyle/>
          <a:p>
            <a:r>
              <a:rPr lang="en-AU" dirty="0"/>
              <a:t>Non-interrupting boundary events</a:t>
            </a:r>
          </a:p>
        </p:txBody>
      </p:sp>
      <p:sp>
        <p:nvSpPr>
          <p:cNvPr id="1248259" name="Rectangle 3"/>
          <p:cNvSpPr>
            <a:spLocks noGrp="1" noChangeArrowheads="1"/>
          </p:cNvSpPr>
          <p:nvPr>
            <p:ph type="body" idx="1"/>
          </p:nvPr>
        </p:nvSpPr>
        <p:spPr>
          <a:xfrm>
            <a:off x="394355" y="1254770"/>
            <a:ext cx="8485694" cy="3324489"/>
          </a:xfrm>
        </p:spPr>
        <p:txBody>
          <a:bodyPr>
            <a:normAutofit/>
          </a:bodyPr>
          <a:lstStyle/>
          <a:p>
            <a:pPr indent="13229">
              <a:lnSpc>
                <a:spcPct val="90000"/>
              </a:lnSpc>
              <a:buNone/>
            </a:pPr>
            <a:r>
              <a:rPr lang="en-AU" sz="2000" dirty="0"/>
              <a:t>Sometimes we may need to trigger an activity </a:t>
            </a:r>
            <a:r>
              <a:rPr lang="en-AU" sz="2000" b="1" dirty="0"/>
              <a:t>in parallel</a:t>
            </a:r>
            <a:r>
              <a:rPr lang="en-AU" sz="2000" dirty="0"/>
              <a:t> to the normal flow, i.e. without interrupting the normal flow.</a:t>
            </a:r>
          </a:p>
          <a:p>
            <a:pPr indent="13229">
              <a:lnSpc>
                <a:spcPct val="90000"/>
              </a:lnSpc>
              <a:buNone/>
            </a:pPr>
            <a:endParaRPr lang="en-AU" sz="2000" dirty="0"/>
          </a:p>
          <a:p>
            <a:pPr indent="13229">
              <a:lnSpc>
                <a:spcPct val="90000"/>
              </a:lnSpc>
              <a:buNone/>
            </a:pPr>
            <a:r>
              <a:rPr lang="en-AU" sz="2000" dirty="0"/>
              <a:t>This can be achieved by using </a:t>
            </a:r>
            <a:r>
              <a:rPr lang="en-AU" sz="2000" i="1" dirty="0"/>
              <a:t>non-interrupting</a:t>
            </a:r>
            <a:r>
              <a:rPr lang="en-AU" sz="2000" dirty="0"/>
              <a:t> boundary events</a:t>
            </a:r>
          </a:p>
        </p:txBody>
      </p:sp>
      <p:graphicFrame>
        <p:nvGraphicFramePr>
          <p:cNvPr id="2" name="Object 1"/>
          <p:cNvGraphicFramePr>
            <a:graphicFrameLocks noChangeAspect="1"/>
          </p:cNvGraphicFramePr>
          <p:nvPr>
            <p:extLst/>
          </p:nvPr>
        </p:nvGraphicFramePr>
        <p:xfrm>
          <a:off x="3835530" y="3447735"/>
          <a:ext cx="4746614" cy="576981"/>
        </p:xfrm>
        <a:graphic>
          <a:graphicData uri="http://schemas.openxmlformats.org/presentationml/2006/ole">
            <mc:AlternateContent xmlns:mc="http://schemas.openxmlformats.org/markup-compatibility/2006">
              <mc:Choice xmlns:v="urn:schemas-microsoft-com:vml" Requires="v">
                <p:oleObj spid="_x0000_s110612" name="Visio" r:id="rId4" imgW="3394961" imgH="406774" progId="Visio.Drawing.11">
                  <p:embed/>
                </p:oleObj>
              </mc:Choice>
              <mc:Fallback>
                <p:oleObj name="Visio" r:id="rId4" imgW="3394961" imgH="406774" progId="Visio.Drawing.11">
                  <p:embed/>
                  <p:pic>
                    <p:nvPicPr>
                      <p:cNvPr id="2" name="Object 1"/>
                      <p:cNvPicPr>
                        <a:picLocks noChangeAspect="1" noChangeArrowheads="1"/>
                      </p:cNvPicPr>
                      <p:nvPr/>
                    </p:nvPicPr>
                    <p:blipFill>
                      <a:blip r:embed="rId5"/>
                      <a:srcRect/>
                      <a:stretch>
                        <a:fillRect/>
                      </a:stretch>
                    </p:blipFill>
                    <p:spPr bwMode="auto">
                      <a:xfrm>
                        <a:off x="3835530" y="3447735"/>
                        <a:ext cx="4746614" cy="576981"/>
                      </a:xfrm>
                      <a:prstGeom prst="rect">
                        <a:avLst/>
                      </a:prstGeom>
                      <a:noFill/>
                      <a:ln>
                        <a:noFill/>
                      </a:ln>
                      <a:effectLst/>
                    </p:spPr>
                  </p:pic>
                </p:oleObj>
              </mc:Fallback>
            </mc:AlternateContent>
          </a:graphicData>
        </a:graphic>
      </p:graphicFrame>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61</a:t>
            </a:fld>
            <a:endParaRPr lang="en-AU">
              <a:solidFill>
                <a:prstClr val="black">
                  <a:lumMod val="50000"/>
                  <a:lumOff val="50000"/>
                </a:prstClr>
              </a:solidFill>
            </a:endParaRPr>
          </a:p>
        </p:txBody>
      </p:sp>
      <p:sp>
        <p:nvSpPr>
          <p:cNvPr id="6" name="Rounded Rectangular Callout 5"/>
          <p:cNvSpPr/>
          <p:nvPr/>
        </p:nvSpPr>
        <p:spPr bwMode="auto">
          <a:xfrm>
            <a:off x="4418387" y="4476709"/>
            <a:ext cx="2299430" cy="688663"/>
          </a:xfrm>
          <a:prstGeom prst="wedgeRoundRectCallout">
            <a:avLst>
              <a:gd name="adj1" fmla="val -47555"/>
              <a:gd name="adj2" fmla="val -111445"/>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pPr>
            <a:r>
              <a:rPr lang="en-AU" sz="1600" dirty="0">
                <a:solidFill>
                  <a:prstClr val="black"/>
                </a:solidFill>
                <a:latin typeface="Arial" panose="020B0604020202020204" pitchFamily="34" charset="0"/>
                <a:ea typeface="ＭＳ Ｐゴシック" pitchFamily="34" charset="-128"/>
                <a:cs typeface="Arial" panose="020B0604020202020204" pitchFamily="34" charset="0"/>
              </a:rPr>
              <a:t>Must be attached to the activity’s boundary</a:t>
            </a:r>
          </a:p>
        </p:txBody>
      </p:sp>
    </p:spTree>
    <p:extLst>
      <p:ext uri="{BB962C8B-B14F-4D97-AF65-F5344CB8AC3E}">
        <p14:creationId xmlns:p14="http://schemas.microsoft.com/office/powerpoint/2010/main" val="139046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5" name="Rectangle 5"/>
          <p:cNvSpPr>
            <a:spLocks noGrp="1" noChangeArrowheads="1"/>
          </p:cNvSpPr>
          <p:nvPr>
            <p:ph type="title"/>
          </p:nvPr>
        </p:nvSpPr>
        <p:spPr>
          <a:xfrm>
            <a:off x="559673" y="321492"/>
            <a:ext cx="7471964" cy="508000"/>
          </a:xfrm>
          <a:noFill/>
          <a:ln/>
        </p:spPr>
        <p:txBody>
          <a:bodyPr>
            <a:noAutofit/>
          </a:bodyPr>
          <a:lstStyle/>
          <a:p>
            <a:r>
              <a:rPr lang="en-AU" dirty="0"/>
              <a:t>Solution: non-interrupting boundary events</a:t>
            </a:r>
          </a:p>
        </p:txBody>
      </p:sp>
      <p:sp>
        <p:nvSpPr>
          <p:cNvPr id="3" name="Slide Number Placeholder 2"/>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62</a:t>
            </a:fld>
            <a:endParaRPr lang="en-AU">
              <a:solidFill>
                <a:prstClr val="black">
                  <a:lumMod val="50000"/>
                  <a:lumOff val="50000"/>
                </a:prstClr>
              </a:solidFill>
            </a:endParaRPr>
          </a:p>
        </p:txBody>
      </p:sp>
      <p:graphicFrame>
        <p:nvGraphicFramePr>
          <p:cNvPr id="7" name="Object 6"/>
          <p:cNvGraphicFramePr>
            <a:graphicFrameLocks noChangeAspect="1"/>
          </p:cNvGraphicFramePr>
          <p:nvPr>
            <p:extLst/>
          </p:nvPr>
        </p:nvGraphicFramePr>
        <p:xfrm>
          <a:off x="803375" y="1527261"/>
          <a:ext cx="7316793" cy="1627045"/>
        </p:xfrm>
        <a:graphic>
          <a:graphicData uri="http://schemas.openxmlformats.org/presentationml/2006/ole">
            <mc:AlternateContent xmlns:mc="http://schemas.openxmlformats.org/markup-compatibility/2006">
              <mc:Choice xmlns:v="urn:schemas-microsoft-com:vml" Requires="v">
                <p:oleObj spid="_x0000_s111712" name="Visio" r:id="rId4" imgW="10676266" imgH="2235923" progId="Visio.Drawing.11">
                  <p:embed/>
                </p:oleObj>
              </mc:Choice>
              <mc:Fallback>
                <p:oleObj name="Visio" r:id="rId4" imgW="10676266" imgH="2235923" progId="Visio.Drawing.11">
                  <p:embed/>
                  <p:pic>
                    <p:nvPicPr>
                      <p:cNvPr id="7" name="Object 6"/>
                      <p:cNvPicPr>
                        <a:picLocks noChangeAspect="1" noChangeArrowheads="1"/>
                      </p:cNvPicPr>
                      <p:nvPr/>
                    </p:nvPicPr>
                    <p:blipFill>
                      <a:blip r:embed="rId5"/>
                      <a:srcRect/>
                      <a:stretch>
                        <a:fillRect/>
                      </a:stretch>
                    </p:blipFill>
                    <p:spPr bwMode="auto">
                      <a:xfrm>
                        <a:off x="803375" y="1527261"/>
                        <a:ext cx="7316793" cy="1627045"/>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nvPr>
        </p:nvGraphicFramePr>
        <p:xfrm>
          <a:off x="2036359" y="2964657"/>
          <a:ext cx="1471083" cy="1271323"/>
        </p:xfrm>
        <a:graphic>
          <a:graphicData uri="http://schemas.openxmlformats.org/presentationml/2006/ole">
            <mc:AlternateContent xmlns:mc="http://schemas.openxmlformats.org/markup-compatibility/2006">
              <mc:Choice xmlns:v="urn:schemas-microsoft-com:vml" Requires="v">
                <p:oleObj spid="_x0000_s111713" name="Visio" r:id="rId6" imgW="2024798" imgH="1675602" progId="Visio.Drawing.11">
                  <p:embed/>
                </p:oleObj>
              </mc:Choice>
              <mc:Fallback>
                <p:oleObj name="Visio" r:id="rId6" imgW="2024798" imgH="1675602" progId="Visio.Drawing.11">
                  <p:embed/>
                  <p:pic>
                    <p:nvPicPr>
                      <p:cNvPr id="8" name="Object 7"/>
                      <p:cNvPicPr>
                        <a:picLocks noChangeAspect="1" noChangeArrowheads="1"/>
                      </p:cNvPicPr>
                      <p:nvPr/>
                    </p:nvPicPr>
                    <p:blipFill>
                      <a:blip r:embed="rId7"/>
                      <a:srcRect/>
                      <a:stretch>
                        <a:fillRect/>
                      </a:stretch>
                    </p:blipFill>
                    <p:spPr bwMode="auto">
                      <a:xfrm>
                        <a:off x="2036359" y="2964657"/>
                        <a:ext cx="1471083" cy="1271323"/>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3192198" y="2881313"/>
          <a:ext cx="2612760" cy="1268678"/>
        </p:xfrm>
        <a:graphic>
          <a:graphicData uri="http://schemas.openxmlformats.org/presentationml/2006/ole">
            <mc:AlternateContent xmlns:mc="http://schemas.openxmlformats.org/markup-compatibility/2006">
              <mc:Choice xmlns:v="urn:schemas-microsoft-com:vml" Requires="v">
                <p:oleObj spid="_x0000_s111714" name="Visio" r:id="rId8" imgW="3595172" imgH="1675602" progId="Visio.Drawing.11">
                  <p:embed/>
                </p:oleObj>
              </mc:Choice>
              <mc:Fallback>
                <p:oleObj name="Visio" r:id="rId8" imgW="3595172" imgH="1675602" progId="Visio.Drawing.11">
                  <p:embed/>
                  <p:pic>
                    <p:nvPicPr>
                      <p:cNvPr id="9" name="Object 8"/>
                      <p:cNvPicPr>
                        <a:picLocks noChangeAspect="1" noChangeArrowheads="1"/>
                      </p:cNvPicPr>
                      <p:nvPr/>
                    </p:nvPicPr>
                    <p:blipFill>
                      <a:blip r:embed="rId9"/>
                      <a:srcRect/>
                      <a:stretch>
                        <a:fillRect/>
                      </a:stretch>
                    </p:blipFill>
                    <p:spPr bwMode="auto">
                      <a:xfrm>
                        <a:off x="3192198" y="2881313"/>
                        <a:ext cx="2612760" cy="1268678"/>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extLst/>
          </p:nvPr>
        </p:nvGraphicFramePr>
        <p:xfrm>
          <a:off x="5602073" y="2991446"/>
          <a:ext cx="1173298" cy="1208195"/>
        </p:xfrm>
        <a:graphic>
          <a:graphicData uri="http://schemas.openxmlformats.org/presentationml/2006/ole">
            <mc:AlternateContent xmlns:mc="http://schemas.openxmlformats.org/markup-compatibility/2006">
              <mc:Choice xmlns:v="urn:schemas-microsoft-com:vml" Requires="v">
                <p:oleObj spid="_x0000_s111715" name="Visio" r:id="rId10" imgW="1648503" imgH="1594456" progId="Visio.Drawing.11">
                  <p:embed/>
                </p:oleObj>
              </mc:Choice>
              <mc:Fallback>
                <p:oleObj name="Visio" r:id="rId10" imgW="1648503" imgH="1594456" progId="Visio.Drawing.11">
                  <p:embed/>
                  <p:pic>
                    <p:nvPicPr>
                      <p:cNvPr id="10" name="Object 9"/>
                      <p:cNvPicPr>
                        <a:picLocks noChangeAspect="1" noChangeArrowheads="1"/>
                      </p:cNvPicPr>
                      <p:nvPr/>
                    </p:nvPicPr>
                    <p:blipFill>
                      <a:blip r:embed="rId11"/>
                      <a:srcRect/>
                      <a:stretch>
                        <a:fillRect/>
                      </a:stretch>
                    </p:blipFill>
                    <p:spPr bwMode="auto">
                      <a:xfrm>
                        <a:off x="5602073" y="2991446"/>
                        <a:ext cx="1173298" cy="120819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nvPr>
        </p:nvGraphicFramePr>
        <p:xfrm>
          <a:off x="6672553" y="3033770"/>
          <a:ext cx="1128448" cy="2238375"/>
        </p:xfrm>
        <a:graphic>
          <a:graphicData uri="http://schemas.openxmlformats.org/presentationml/2006/ole">
            <mc:AlternateContent xmlns:mc="http://schemas.openxmlformats.org/markup-compatibility/2006">
              <mc:Choice xmlns:v="urn:schemas-microsoft-com:vml" Requires="v">
                <p:oleObj spid="_x0000_s111716" name="Visio" r:id="rId12" imgW="1441018" imgH="2857907" progId="Visio.Drawing.11">
                  <p:embed/>
                </p:oleObj>
              </mc:Choice>
              <mc:Fallback>
                <p:oleObj name="Visio" r:id="rId12" imgW="1441018" imgH="2857907" progId="Visio.Drawing.11">
                  <p:embed/>
                  <p:pic>
                    <p:nvPicPr>
                      <p:cNvPr id="4" name="Object 3"/>
                      <p:cNvPicPr>
                        <a:picLocks noChangeAspect="1" noChangeArrowheads="1"/>
                      </p:cNvPicPr>
                      <p:nvPr/>
                    </p:nvPicPr>
                    <p:blipFill>
                      <a:blip r:embed="rId13"/>
                      <a:srcRect/>
                      <a:stretch>
                        <a:fillRect/>
                      </a:stretch>
                    </p:blipFill>
                    <p:spPr bwMode="auto">
                      <a:xfrm>
                        <a:off x="6672553" y="3033770"/>
                        <a:ext cx="1128448" cy="2238375"/>
                      </a:xfrm>
                      <a:prstGeom prst="rect">
                        <a:avLst/>
                      </a:prstGeom>
                      <a:noFill/>
                      <a:ln>
                        <a:noFill/>
                      </a:ln>
                      <a:effectLst/>
                      <a:extLst/>
                    </p:spPr>
                  </p:pic>
                </p:oleObj>
              </mc:Fallback>
            </mc:AlternateContent>
          </a:graphicData>
        </a:graphic>
      </p:graphicFrame>
      <p:sp>
        <p:nvSpPr>
          <p:cNvPr id="11" name="Rectangle 10"/>
          <p:cNvSpPr>
            <a:spLocks noChangeArrowheads="1"/>
          </p:cNvSpPr>
          <p:nvPr/>
        </p:nvSpPr>
        <p:spPr bwMode="auto">
          <a:xfrm>
            <a:off x="559673" y="1125164"/>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35111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435608"/>
            <a:ext cx="8267495" cy="4020447"/>
          </a:xfrm>
          <a:solidFill>
            <a:schemeClr val="bg1"/>
          </a:solidFill>
        </p:spPr>
        <p:txBody>
          <a:bodyPr/>
          <a:lstStyle/>
          <a:p>
            <a:pPr marL="0" indent="0">
              <a:buNone/>
            </a:pPr>
            <a:r>
              <a:rPr lang="en-US" sz="1800" dirty="0"/>
              <a:t>Consider the process for assessing loan applications below.</a:t>
            </a:r>
            <a:br>
              <a:rPr lang="en-US" sz="1800" i="1" dirty="0"/>
            </a:br>
            <a:endParaRPr lang="en-US" sz="1800" i="1" dirty="0"/>
          </a:p>
          <a:p>
            <a:pPr marL="0" indent="0">
              <a:buNone/>
            </a:pPr>
            <a:endParaRPr lang="en-AU" dirty="0"/>
          </a:p>
        </p:txBody>
      </p:sp>
      <p:sp>
        <p:nvSpPr>
          <p:cNvPr id="3" name="Title 2"/>
          <p:cNvSpPr>
            <a:spLocks noGrp="1"/>
          </p:cNvSpPr>
          <p:nvPr>
            <p:ph type="title"/>
          </p:nvPr>
        </p:nvSpPr>
        <p:spPr>
          <a:xfrm>
            <a:off x="462408" y="-159719"/>
            <a:ext cx="6840000" cy="903822"/>
          </a:xfrm>
        </p:spPr>
        <p:txBody>
          <a:bodyPr/>
          <a:lstStyle/>
          <a:p>
            <a:r>
              <a:rPr lang="en-AU" dirty="0"/>
              <a:t>Exercise 4.11</a:t>
            </a:r>
          </a:p>
        </p:txBody>
      </p:sp>
      <p:pic>
        <p:nvPicPr>
          <p:cNvPr id="7" name="Picture 6">
            <a:extLst>
              <a:ext uri="{FF2B5EF4-FFF2-40B4-BE49-F238E27FC236}">
                <a16:creationId xmlns:a16="http://schemas.microsoft.com/office/drawing/2014/main" id="{5217D506-B7DD-8845-BAE8-8D0A4AF9B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08" y="892123"/>
            <a:ext cx="8515408" cy="4697971"/>
          </a:xfrm>
          <a:prstGeom prst="rect">
            <a:avLst/>
          </a:prstGeom>
        </p:spPr>
      </p:pic>
    </p:spTree>
    <p:extLst>
      <p:ext uri="{BB962C8B-B14F-4D97-AF65-F5344CB8AC3E}">
        <p14:creationId xmlns:p14="http://schemas.microsoft.com/office/powerpoint/2010/main" val="2759044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152045"/>
            <a:ext cx="8267495" cy="4020447"/>
          </a:xfrm>
        </p:spPr>
        <p:txBody>
          <a:bodyPr/>
          <a:lstStyle/>
          <a:p>
            <a:pPr marL="0" indent="0">
              <a:buNone/>
            </a:pPr>
            <a:r>
              <a:rPr lang="en-US" sz="1800" dirty="0"/>
              <a:t>Extend this process as follows.</a:t>
            </a:r>
            <a:br>
              <a:rPr lang="en-US" sz="1800" i="1" dirty="0"/>
            </a:br>
            <a:endParaRPr lang="en-US" sz="1800" i="1" dirty="0"/>
          </a:p>
          <a:p>
            <a:pPr marL="0" indent="0">
              <a:buNone/>
            </a:pPr>
            <a:r>
              <a:rPr lang="en-US" sz="1800" i="1" dirty="0"/>
              <a:t>An applicant who has decided not to combine the loan with a home insurance plan may change its mind any time before the eligibility assessment has been completed. If a request for adding an insurance plan is received during this period, the loan provider will simply update the loan application with this request.</a:t>
            </a:r>
          </a:p>
          <a:p>
            <a:pPr marL="0" indent="0">
              <a:buNone/>
            </a:pPr>
            <a:endParaRPr lang="en-AU" dirty="0"/>
          </a:p>
        </p:txBody>
      </p:sp>
      <p:sp>
        <p:nvSpPr>
          <p:cNvPr id="3" name="Title 2"/>
          <p:cNvSpPr>
            <a:spLocks noGrp="1"/>
          </p:cNvSpPr>
          <p:nvPr>
            <p:ph type="title"/>
          </p:nvPr>
        </p:nvSpPr>
        <p:spPr>
          <a:xfrm>
            <a:off x="462408" y="139700"/>
            <a:ext cx="6840000" cy="903822"/>
          </a:xfrm>
        </p:spPr>
        <p:txBody>
          <a:bodyPr/>
          <a:lstStyle/>
          <a:p>
            <a:r>
              <a:rPr lang="en-AU" dirty="0"/>
              <a:t>Exercise 4.11</a:t>
            </a:r>
          </a:p>
        </p:txBody>
      </p:sp>
    </p:spTree>
    <p:extLst>
      <p:ext uri="{BB962C8B-B14F-4D97-AF65-F5344CB8AC3E}">
        <p14:creationId xmlns:p14="http://schemas.microsoft.com/office/powerpoint/2010/main" val="3064314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9" name="Rectangle 3"/>
          <p:cNvSpPr>
            <a:spLocks noGrp="1" noChangeArrowheads="1"/>
          </p:cNvSpPr>
          <p:nvPr>
            <p:ph type="body" idx="1"/>
          </p:nvPr>
        </p:nvSpPr>
        <p:spPr>
          <a:xfrm>
            <a:off x="537073" y="1651243"/>
            <a:ext cx="8192147" cy="1254329"/>
          </a:xfrm>
          <a:solidFill>
            <a:schemeClr val="bg1"/>
          </a:solidFill>
        </p:spPr>
        <p:txBody>
          <a:bodyPr>
            <a:normAutofit/>
          </a:bodyPr>
          <a:lstStyle/>
          <a:p>
            <a:pPr marL="152130" indent="-2646">
              <a:lnSpc>
                <a:spcPct val="90000"/>
              </a:lnSpc>
              <a:buNone/>
            </a:pPr>
            <a:r>
              <a:rPr lang="en-AU" sz="2000" dirty="0"/>
              <a:t>[…] </a:t>
            </a:r>
            <a:r>
              <a:rPr lang="en-US" sz="2000" dirty="0"/>
              <a:t>Further, if the customer sends a PO cancelation request after the PO registration, the PO processing must be stopped and the change request needs to be handled.</a:t>
            </a:r>
            <a:endParaRPr lang="en-AU" sz="2000" dirty="0"/>
          </a:p>
          <a:p>
            <a:pPr marL="152130" indent="-2646">
              <a:lnSpc>
                <a:spcPct val="90000"/>
              </a:lnSpc>
              <a:buNone/>
            </a:pPr>
            <a:endParaRPr lang="en-AU" sz="2000" dirty="0"/>
          </a:p>
          <a:p>
            <a:pPr marL="152130" indent="-2646">
              <a:lnSpc>
                <a:spcPct val="90000"/>
              </a:lnSpc>
              <a:buNone/>
            </a:pPr>
            <a:endParaRPr lang="en-AU" sz="2000" dirty="0">
              <a:ea typeface="ＭＳ Ｐゴシック" pitchFamily="34" charset="-128"/>
            </a:endParaRPr>
          </a:p>
        </p:txBody>
      </p:sp>
      <p:sp>
        <p:nvSpPr>
          <p:cNvPr id="1238018" name="Rectangle 2"/>
          <p:cNvSpPr>
            <a:spLocks noGrp="1" noChangeArrowheads="1"/>
          </p:cNvSpPr>
          <p:nvPr>
            <p:ph type="title"/>
          </p:nvPr>
        </p:nvSpPr>
        <p:spPr>
          <a:xfrm>
            <a:off x="565354" y="324268"/>
            <a:ext cx="6782387" cy="508000"/>
          </a:xfrm>
        </p:spPr>
        <p:txBody>
          <a:bodyPr/>
          <a:lstStyle/>
          <a:p>
            <a:r>
              <a:rPr lang="en-AU" dirty="0"/>
              <a:t>Complex Exceptions</a:t>
            </a:r>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65</a:t>
            </a:fld>
            <a:endParaRPr lang="en-AU">
              <a:solidFill>
                <a:prstClr val="black">
                  <a:lumMod val="50000"/>
                  <a:lumOff val="50000"/>
                </a:prstClr>
              </a:solidFill>
            </a:endParaRPr>
          </a:p>
        </p:txBody>
      </p:sp>
      <p:sp>
        <p:nvSpPr>
          <p:cNvPr id="3" name="Rectangle 2"/>
          <p:cNvSpPr/>
          <p:nvPr/>
        </p:nvSpPr>
        <p:spPr>
          <a:xfrm>
            <a:off x="433378" y="1641816"/>
            <a:ext cx="8295842" cy="2246769"/>
          </a:xfrm>
          <a:prstGeom prst="rect">
            <a:avLst/>
          </a:prstGeom>
          <a:solidFill>
            <a:schemeClr val="bg1"/>
          </a:solidFill>
        </p:spPr>
        <p:txBody>
          <a:bodyPr wrap="square">
            <a:spAutoFit/>
          </a:bodyPr>
          <a:lstStyle/>
          <a:p>
            <a:pPr marL="152130" indent="-2646">
              <a:spcBef>
                <a:spcPct val="20000"/>
              </a:spcBef>
              <a:buClr>
                <a:prstClr val="black">
                  <a:lumMod val="50000"/>
                  <a:lumOff val="50000"/>
                </a:prstClr>
              </a:buClr>
            </a:pPr>
            <a:r>
              <a:rPr lang="en-US" sz="2000" dirty="0">
                <a:latin typeface="Arial" panose="020B0604020202020204" pitchFamily="34" charset="0"/>
                <a:ea typeface="ＭＳ Ｐゴシック" pitchFamily="34" charset="-128"/>
                <a:cs typeface="Arial" panose="020B0604020202020204" pitchFamily="34" charset="0"/>
              </a:rPr>
              <a:t>[…] Further, if the customer sends a PO cancelation request after the PO registration, the </a:t>
            </a:r>
            <a:r>
              <a:rPr lang="en-US" sz="2000" dirty="0">
                <a:solidFill>
                  <a:srgbClr val="0070C0"/>
                </a:solidFill>
                <a:latin typeface="Arial" panose="020B0604020202020204" pitchFamily="34" charset="0"/>
                <a:ea typeface="ＭＳ Ｐゴシック" pitchFamily="34" charset="-128"/>
                <a:cs typeface="Arial" panose="020B0604020202020204" pitchFamily="34" charset="0"/>
              </a:rPr>
              <a:t>request is first assessed</a:t>
            </a:r>
            <a:r>
              <a:rPr lang="en-US" sz="2000" dirty="0">
                <a:latin typeface="Arial" panose="020B0604020202020204" pitchFamily="34" charset="0"/>
                <a:ea typeface="ＭＳ Ｐゴシック" pitchFamily="34" charset="-128"/>
                <a:cs typeface="Arial" panose="020B0604020202020204" pitchFamily="34" charset="0"/>
              </a:rPr>
              <a:t>. Based on the progress of the order handling (e.g. if items have already been fetched from external warehouses) a penalty is determined and communicated to the customer. The customer has </a:t>
            </a:r>
            <a:r>
              <a:rPr lang="en-US" sz="2000" dirty="0">
                <a:solidFill>
                  <a:srgbClr val="0070C0"/>
                </a:solidFill>
                <a:latin typeface="Arial" panose="020B0604020202020204" pitchFamily="34" charset="0"/>
                <a:ea typeface="ＭＳ Ｐゴシック" pitchFamily="34" charset="-128"/>
                <a:cs typeface="Arial" panose="020B0604020202020204" pitchFamily="34" charset="0"/>
              </a:rPr>
              <a:t>48 hours to accept the </a:t>
            </a:r>
            <a:r>
              <a:rPr lang="en-US" sz="2000" dirty="0">
                <a:latin typeface="Arial" panose="020B0604020202020204" pitchFamily="34" charset="0"/>
                <a:ea typeface="ＭＳ Ｐゴシック" pitchFamily="34" charset="-128"/>
                <a:cs typeface="Arial" panose="020B0604020202020204" pitchFamily="34" charset="0"/>
              </a:rPr>
              <a:t>penalty and go on with the cancelation</a:t>
            </a:r>
            <a:r>
              <a:rPr lang="en-US" sz="2000" dirty="0">
                <a:solidFill>
                  <a:prstClr val="black">
                    <a:lumMod val="75000"/>
                    <a:lumOff val="25000"/>
                  </a:prstClr>
                </a:solidFill>
                <a:latin typeface="Arial" panose="020B0604020202020204" pitchFamily="34" charset="0"/>
                <a:ea typeface="ＭＳ Ｐゴシック" pitchFamily="34" charset="-128"/>
                <a:cs typeface="Arial" panose="020B0604020202020204" pitchFamily="34" charset="0"/>
              </a:rPr>
              <a:t> </a:t>
            </a:r>
            <a:r>
              <a:rPr lang="en-US" sz="2000" dirty="0">
                <a:solidFill>
                  <a:srgbClr val="0070C0"/>
                </a:solidFill>
                <a:latin typeface="Arial" panose="020B0604020202020204" pitchFamily="34" charset="0"/>
                <a:ea typeface="ＭＳ Ｐゴシック" pitchFamily="34" charset="-128"/>
                <a:cs typeface="Arial" panose="020B0604020202020204" pitchFamily="34" charset="0"/>
              </a:rPr>
              <a:t>or to stop the cancelation </a:t>
            </a:r>
            <a:r>
              <a:rPr lang="en-US" sz="2000" dirty="0">
                <a:latin typeface="Arial" panose="020B0604020202020204" pitchFamily="34" charset="0"/>
                <a:ea typeface="ＭＳ Ｐゴシック" pitchFamily="34" charset="-128"/>
                <a:cs typeface="Arial" panose="020B0604020202020204" pitchFamily="34" charset="0"/>
              </a:rPr>
              <a:t>and continue with the order handling.</a:t>
            </a:r>
            <a:endParaRPr lang="en-AU" sz="2000" dirty="0">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565354" y="1238923"/>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86334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4124" y="139700"/>
            <a:ext cx="6840000" cy="903822"/>
          </a:xfrm>
        </p:spPr>
        <p:txBody>
          <a:bodyPr/>
          <a:lstStyle/>
          <a:p>
            <a:r>
              <a:rPr lang="en-AU" dirty="0"/>
              <a:t>Complex Exceptions: Signal event</a:t>
            </a:r>
          </a:p>
        </p:txBody>
      </p:sp>
      <p:graphicFrame>
        <p:nvGraphicFramePr>
          <p:cNvPr id="4" name="Object 4"/>
          <p:cNvGraphicFramePr>
            <a:graphicFrameLocks noGrp="1" noChangeAspect="1"/>
          </p:cNvGraphicFramePr>
          <p:nvPr>
            <p:ph idx="1"/>
            <p:extLst/>
          </p:nvPr>
        </p:nvGraphicFramePr>
        <p:xfrm>
          <a:off x="3538803" y="3499115"/>
          <a:ext cx="2066396" cy="691885"/>
        </p:xfrm>
        <a:graphic>
          <a:graphicData uri="http://schemas.openxmlformats.org/presentationml/2006/ole">
            <mc:AlternateContent xmlns:mc="http://schemas.openxmlformats.org/markup-compatibility/2006">
              <mc:Choice xmlns:v="urn:schemas-microsoft-com:vml" Requires="v">
                <p:oleObj spid="_x0000_s112679" name="Visio" r:id="rId3" imgW="2489274" imgH="833109" progId="Visio.Drawing.11">
                  <p:embed/>
                </p:oleObj>
              </mc:Choice>
              <mc:Fallback>
                <p:oleObj name="Visio" r:id="rId3" imgW="2489274" imgH="833109" progId="Visio.Drawing.11">
                  <p:embed/>
                  <p:pic>
                    <p:nvPicPr>
                      <p:cNvPr id="4" name="Object 4"/>
                      <p:cNvPicPr>
                        <a:picLocks noChangeAspect="1" noChangeArrowheads="1"/>
                      </p:cNvPicPr>
                      <p:nvPr/>
                    </p:nvPicPr>
                    <p:blipFill>
                      <a:blip r:embed="rId4"/>
                      <a:srcRect/>
                      <a:stretch>
                        <a:fillRect/>
                      </a:stretch>
                    </p:blipFill>
                    <p:spPr bwMode="auto">
                      <a:xfrm>
                        <a:off x="3538803" y="3499115"/>
                        <a:ext cx="2066396" cy="691885"/>
                      </a:xfrm>
                      <a:prstGeom prst="rect">
                        <a:avLst/>
                      </a:prstGeom>
                      <a:noFill/>
                      <a:ln>
                        <a:noFill/>
                      </a:ln>
                      <a:effectLst/>
                      <a:extLst/>
                    </p:spPr>
                  </p:pic>
                </p:oleObj>
              </mc:Fallback>
            </mc:AlternateContent>
          </a:graphicData>
        </a:graphic>
      </p:graphicFrame>
      <p:sp>
        <p:nvSpPr>
          <p:cNvPr id="5" name="Rectangle 3"/>
          <p:cNvSpPr txBox="1">
            <a:spLocks noChangeArrowheads="1"/>
          </p:cNvSpPr>
          <p:nvPr/>
        </p:nvSpPr>
        <p:spPr>
          <a:xfrm>
            <a:off x="462408" y="1165335"/>
            <a:ext cx="8568470" cy="3324489"/>
          </a:xfrm>
          <a:prstGeom prst="rect">
            <a:avLst/>
          </a:prstGeom>
        </p:spPr>
        <p:txBody>
          <a:bodyPr vert="horz" lIns="76200" tIns="38100" rIns="76200" bIns="38100" rtlCol="0" anchor="t">
            <a:normAutofit/>
          </a:bodyPr>
          <a:lstStyle>
            <a:lvl1pPr marL="182880" indent="-182880" algn="l" defTabSz="914400" rtl="0" eaLnBrk="1" latinLnBrk="0" hangingPunct="1">
              <a:spcBef>
                <a:spcPct val="20000"/>
              </a:spcBef>
              <a:buClr>
                <a:schemeClr val="tx1">
                  <a:lumMod val="50000"/>
                  <a:lumOff val="50000"/>
                </a:schemeClr>
              </a:buClr>
              <a:buFont typeface="Arial" pitchFamily="34" charset="0"/>
              <a:buChar char="•"/>
              <a:defRPr sz="2400" kern="1200">
                <a:solidFill>
                  <a:schemeClr val="tx1">
                    <a:lumMod val="75000"/>
                    <a:lumOff val="2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Arial" pitchFamily="34" charset="0"/>
              <a:buChar char="•"/>
              <a:defRPr sz="1800" kern="1200">
                <a:solidFill>
                  <a:schemeClr val="tx1">
                    <a:lumMod val="75000"/>
                    <a:lumOff val="2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438132" indent="-285739">
              <a:lnSpc>
                <a:spcPct val="90000"/>
              </a:lnSpc>
              <a:buClr>
                <a:prstClr val="black">
                  <a:lumMod val="50000"/>
                  <a:lumOff val="50000"/>
                </a:prstClr>
              </a:buClr>
            </a:pPr>
            <a:r>
              <a:rPr lang="en-AU" sz="2000" dirty="0">
                <a:solidFill>
                  <a:schemeClr val="tx1"/>
                </a:solidFill>
                <a:latin typeface="Arial" panose="020B0604020202020204" pitchFamily="34" charset="0"/>
                <a:cs typeface="Arial" panose="020B0604020202020204" pitchFamily="34" charset="0"/>
              </a:rPr>
              <a:t>To send or receive a signal for synchronization purposes</a:t>
            </a:r>
          </a:p>
          <a:p>
            <a:pPr marL="438132" indent="-285739">
              <a:lnSpc>
                <a:spcPct val="90000"/>
              </a:lnSpc>
              <a:buClr>
                <a:prstClr val="black">
                  <a:lumMod val="50000"/>
                  <a:lumOff val="50000"/>
                </a:prstClr>
              </a:buClr>
            </a:pPr>
            <a:r>
              <a:rPr lang="en-AU" sz="2000" dirty="0">
                <a:solidFill>
                  <a:schemeClr val="tx1"/>
                </a:solidFill>
                <a:latin typeface="Arial" panose="020B0604020202020204" pitchFamily="34" charset="0"/>
                <a:cs typeface="Arial" panose="020B0604020202020204" pitchFamily="34" charset="0"/>
              </a:rPr>
              <a:t>A signal is broadcasted without any specific target. Thus it can be caught multiple times</a:t>
            </a:r>
          </a:p>
          <a:p>
            <a:pPr marL="438132" indent="-285739">
              <a:lnSpc>
                <a:spcPct val="90000"/>
              </a:lnSpc>
              <a:buClr>
                <a:prstClr val="black">
                  <a:lumMod val="50000"/>
                  <a:lumOff val="50000"/>
                </a:prstClr>
              </a:buClr>
            </a:pPr>
            <a:r>
              <a:rPr lang="en-AU" sz="2000" dirty="0">
                <a:solidFill>
                  <a:schemeClr val="tx1"/>
                </a:solidFill>
                <a:latin typeface="Arial" panose="020B0604020202020204" pitchFamily="34" charset="0"/>
                <a:cs typeface="Arial" panose="020B0604020202020204" pitchFamily="34" charset="0"/>
              </a:rPr>
              <a:t>Signals are different than messages which are routed to a specific target</a:t>
            </a:r>
          </a:p>
        </p:txBody>
      </p:sp>
      <p:graphicFrame>
        <p:nvGraphicFramePr>
          <p:cNvPr id="6" name="Object 5"/>
          <p:cNvGraphicFramePr>
            <a:graphicFrameLocks noChangeAspect="1"/>
          </p:cNvGraphicFramePr>
          <p:nvPr>
            <p:extLst/>
          </p:nvPr>
        </p:nvGraphicFramePr>
        <p:xfrm>
          <a:off x="3417151" y="3078875"/>
          <a:ext cx="2385458" cy="214022"/>
        </p:xfrm>
        <a:graphic>
          <a:graphicData uri="http://schemas.openxmlformats.org/presentationml/2006/ole">
            <mc:AlternateContent xmlns:mc="http://schemas.openxmlformats.org/markup-compatibility/2006">
              <mc:Choice xmlns:v="urn:schemas-microsoft-com:vml" Requires="v">
                <p:oleObj spid="_x0000_s112680" name="Visio" r:id="rId5" imgW="2028719" imgH="187472" progId="Visio.Drawing.11">
                  <p:embed/>
                </p:oleObj>
              </mc:Choice>
              <mc:Fallback>
                <p:oleObj name="Visio" r:id="rId5" imgW="2028719" imgH="187472" progId="Visio.Drawing.11">
                  <p:embed/>
                  <p:pic>
                    <p:nvPicPr>
                      <p:cNvPr id="6" name="Object 5"/>
                      <p:cNvPicPr>
                        <a:picLocks noChangeAspect="1" noChangeArrowheads="1"/>
                      </p:cNvPicPr>
                      <p:nvPr/>
                    </p:nvPicPr>
                    <p:blipFill>
                      <a:blip r:embed="rId6"/>
                      <a:srcRect/>
                      <a:stretch>
                        <a:fillRect/>
                      </a:stretch>
                    </p:blipFill>
                    <p:spPr bwMode="auto">
                      <a:xfrm>
                        <a:off x="3417151" y="3078875"/>
                        <a:ext cx="2385458" cy="214022"/>
                      </a:xfrm>
                      <a:prstGeom prst="rect">
                        <a:avLst/>
                      </a:prstGeom>
                      <a:noFill/>
                      <a:ln>
                        <a:noFill/>
                      </a:ln>
                      <a:effectLst/>
                    </p:spPr>
                  </p:pic>
                </p:oleObj>
              </mc:Fallback>
            </mc:AlternateContent>
          </a:graphicData>
        </a:graphic>
      </p:graphicFrame>
      <p:cxnSp>
        <p:nvCxnSpPr>
          <p:cNvPr id="11" name="Straight Connector 10"/>
          <p:cNvCxnSpPr/>
          <p:nvPr/>
        </p:nvCxnSpPr>
        <p:spPr>
          <a:xfrm>
            <a:off x="4572000" y="3559424"/>
            <a:ext cx="0" cy="65809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65618" y="3353615"/>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7"/>
          <a:stretch>
            <a:fillRect/>
          </a:stretch>
        </p:blipFill>
        <p:spPr>
          <a:xfrm>
            <a:off x="3777709" y="3187537"/>
            <a:ext cx="1563725" cy="406496"/>
          </a:xfrm>
          <a:prstGeom prst="rect">
            <a:avLst/>
          </a:prstGeom>
        </p:spPr>
      </p:pic>
      <p:cxnSp>
        <p:nvCxnSpPr>
          <p:cNvPr id="15" name="Straight Connector 14"/>
          <p:cNvCxnSpPr/>
          <p:nvPr/>
        </p:nvCxnSpPr>
        <p:spPr>
          <a:xfrm>
            <a:off x="5169623" y="3382167"/>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1" name="Rounded Rectangular Callout 20"/>
          <p:cNvSpPr/>
          <p:nvPr/>
        </p:nvSpPr>
        <p:spPr bwMode="auto">
          <a:xfrm>
            <a:off x="2815903" y="4611637"/>
            <a:ext cx="2299430" cy="688663"/>
          </a:xfrm>
          <a:prstGeom prst="wedgeRoundRectCallout">
            <a:avLst>
              <a:gd name="adj1" fmla="val 11340"/>
              <a:gd name="adj2" fmla="val -129196"/>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pPr>
            <a:r>
              <a:rPr lang="en-AU" sz="1600" b="1" dirty="0">
                <a:solidFill>
                  <a:prstClr val="black"/>
                </a:solidFill>
                <a:latin typeface="Arial" panose="020B0604020202020204" pitchFamily="34" charset="0"/>
                <a:ea typeface="ＭＳ Ｐゴシック" pitchFamily="34" charset="-128"/>
                <a:cs typeface="Arial" panose="020B0604020202020204" pitchFamily="34" charset="0"/>
              </a:rPr>
              <a:t>Can </a:t>
            </a:r>
            <a:r>
              <a:rPr lang="en-AU" sz="1600" dirty="0">
                <a:solidFill>
                  <a:prstClr val="black"/>
                </a:solidFill>
                <a:latin typeface="Arial" panose="020B0604020202020204" pitchFamily="34" charset="0"/>
                <a:ea typeface="ＭＳ Ｐゴシック" pitchFamily="34" charset="-128"/>
                <a:cs typeface="Arial" panose="020B0604020202020204" pitchFamily="34" charset="0"/>
              </a:rPr>
              <a:t>be</a:t>
            </a:r>
            <a:r>
              <a:rPr lang="en-AU" sz="1600" b="1" dirty="0">
                <a:solidFill>
                  <a:prstClr val="black"/>
                </a:solidFill>
                <a:latin typeface="Arial" panose="020B0604020202020204" pitchFamily="34" charset="0"/>
                <a:ea typeface="ＭＳ Ｐゴシック" pitchFamily="34" charset="-128"/>
                <a:cs typeface="Arial" panose="020B0604020202020204" pitchFamily="34" charset="0"/>
              </a:rPr>
              <a:t> </a:t>
            </a:r>
            <a:r>
              <a:rPr lang="en-AU" sz="1600" dirty="0">
                <a:solidFill>
                  <a:prstClr val="black"/>
                </a:solidFill>
                <a:latin typeface="Arial" panose="020B0604020202020204" pitchFamily="34" charset="0"/>
                <a:ea typeface="ＭＳ Ｐゴシック" pitchFamily="34" charset="-128"/>
                <a:cs typeface="Arial" panose="020B0604020202020204" pitchFamily="34" charset="0"/>
              </a:rPr>
              <a:t>attached to the activity’s boundary</a:t>
            </a:r>
          </a:p>
        </p:txBody>
      </p:sp>
    </p:spTree>
    <p:extLst>
      <p:ext uri="{BB962C8B-B14F-4D97-AF65-F5344CB8AC3E}">
        <p14:creationId xmlns:p14="http://schemas.microsoft.com/office/powerpoint/2010/main" val="56730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98BF30-5040-8849-98F6-B653EB00904B}"/>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 name="Title 2"/>
          <p:cNvSpPr>
            <a:spLocks noGrp="1"/>
          </p:cNvSpPr>
          <p:nvPr>
            <p:ph type="title"/>
          </p:nvPr>
        </p:nvSpPr>
        <p:spPr>
          <a:xfrm>
            <a:off x="540166" y="113725"/>
            <a:ext cx="6720747" cy="660073"/>
          </a:xfrm>
        </p:spPr>
        <p:txBody>
          <a:bodyPr>
            <a:normAutofit fontScale="90000"/>
          </a:bodyPr>
          <a:lstStyle/>
          <a:p>
            <a:r>
              <a:rPr lang="en-AU" dirty="0"/>
              <a:t>Solution: non-interrupting event + signal event</a:t>
            </a:r>
          </a:p>
        </p:txBody>
      </p:sp>
      <p:graphicFrame>
        <p:nvGraphicFramePr>
          <p:cNvPr id="5" name="Object 4"/>
          <p:cNvGraphicFramePr>
            <a:graphicFrameLocks noChangeAspect="1"/>
          </p:cNvGraphicFramePr>
          <p:nvPr>
            <p:extLst/>
          </p:nvPr>
        </p:nvGraphicFramePr>
        <p:xfrm>
          <a:off x="827511" y="877280"/>
          <a:ext cx="7316793" cy="1627045"/>
        </p:xfrm>
        <a:graphic>
          <a:graphicData uri="http://schemas.openxmlformats.org/presentationml/2006/ole">
            <mc:AlternateContent xmlns:mc="http://schemas.openxmlformats.org/markup-compatibility/2006">
              <mc:Choice xmlns:v="urn:schemas-microsoft-com:vml" Requires="v">
                <p:oleObj spid="_x0000_s113798" name="Visio" r:id="rId4" imgW="10676266" imgH="2235923" progId="Visio.Drawing.11">
                  <p:embed/>
                </p:oleObj>
              </mc:Choice>
              <mc:Fallback>
                <p:oleObj name="Visio" r:id="rId4" imgW="10676266" imgH="2235923" progId="Visio.Drawing.11">
                  <p:embed/>
                  <p:pic>
                    <p:nvPicPr>
                      <p:cNvPr id="5" name="Object 4"/>
                      <p:cNvPicPr>
                        <a:picLocks noChangeAspect="1" noChangeArrowheads="1"/>
                      </p:cNvPicPr>
                      <p:nvPr/>
                    </p:nvPicPr>
                    <p:blipFill>
                      <a:blip r:embed="rId5"/>
                      <a:srcRect/>
                      <a:stretch>
                        <a:fillRect/>
                      </a:stretch>
                    </p:blipFill>
                    <p:spPr bwMode="auto">
                      <a:xfrm>
                        <a:off x="827511" y="877280"/>
                        <a:ext cx="7316793" cy="1627045"/>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nvPr>
        </p:nvGraphicFramePr>
        <p:xfrm>
          <a:off x="1839093" y="2313782"/>
          <a:ext cx="1475053" cy="1275292"/>
        </p:xfrm>
        <a:graphic>
          <a:graphicData uri="http://schemas.openxmlformats.org/presentationml/2006/ole">
            <mc:AlternateContent xmlns:mc="http://schemas.openxmlformats.org/markup-compatibility/2006">
              <mc:Choice xmlns:v="urn:schemas-microsoft-com:vml" Requires="v">
                <p:oleObj spid="_x0000_s113799" name="Visio" r:id="rId6" imgW="2029680" imgH="1681560" progId="Visio.Drawing.11">
                  <p:embed/>
                </p:oleObj>
              </mc:Choice>
              <mc:Fallback>
                <p:oleObj name="Visio" r:id="rId6" imgW="2029680" imgH="1681560" progId="Visio.Drawing.11">
                  <p:embed/>
                  <p:pic>
                    <p:nvPicPr>
                      <p:cNvPr id="6" name="Object 5"/>
                      <p:cNvPicPr>
                        <a:picLocks noChangeAspect="1" noChangeArrowheads="1"/>
                      </p:cNvPicPr>
                      <p:nvPr/>
                    </p:nvPicPr>
                    <p:blipFill>
                      <a:blip r:embed="rId7"/>
                      <a:srcRect/>
                      <a:stretch>
                        <a:fillRect/>
                      </a:stretch>
                    </p:blipFill>
                    <p:spPr bwMode="auto">
                      <a:xfrm>
                        <a:off x="1839093" y="2313782"/>
                        <a:ext cx="1475053" cy="1275292"/>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2960862" y="2234300"/>
          <a:ext cx="2612760" cy="1268677"/>
        </p:xfrm>
        <a:graphic>
          <a:graphicData uri="http://schemas.openxmlformats.org/presentationml/2006/ole">
            <mc:AlternateContent xmlns:mc="http://schemas.openxmlformats.org/markup-compatibility/2006">
              <mc:Choice xmlns:v="urn:schemas-microsoft-com:vml" Requires="v">
                <p:oleObj spid="_x0000_s113800" name="Visio" r:id="rId8" imgW="3595172" imgH="1675602" progId="Visio.Drawing.11">
                  <p:embed/>
                </p:oleObj>
              </mc:Choice>
              <mc:Fallback>
                <p:oleObj name="Visio" r:id="rId8" imgW="3595172" imgH="1675602" progId="Visio.Drawing.11">
                  <p:embed/>
                  <p:pic>
                    <p:nvPicPr>
                      <p:cNvPr id="7" name="Object 6"/>
                      <p:cNvPicPr>
                        <a:picLocks noChangeAspect="1" noChangeArrowheads="1"/>
                      </p:cNvPicPr>
                      <p:nvPr/>
                    </p:nvPicPr>
                    <p:blipFill>
                      <a:blip r:embed="rId9"/>
                      <a:srcRect/>
                      <a:stretch>
                        <a:fillRect/>
                      </a:stretch>
                    </p:blipFill>
                    <p:spPr bwMode="auto">
                      <a:xfrm>
                        <a:off x="2960862" y="2234300"/>
                        <a:ext cx="2612760" cy="1268677"/>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nvPr>
        </p:nvGraphicFramePr>
        <p:xfrm>
          <a:off x="5708960" y="2341465"/>
          <a:ext cx="1173298" cy="1208195"/>
        </p:xfrm>
        <a:graphic>
          <a:graphicData uri="http://schemas.openxmlformats.org/presentationml/2006/ole">
            <mc:AlternateContent xmlns:mc="http://schemas.openxmlformats.org/markup-compatibility/2006">
              <mc:Choice xmlns:v="urn:schemas-microsoft-com:vml" Requires="v">
                <p:oleObj spid="_x0000_s113801" name="Visio" r:id="rId10" imgW="1648503" imgH="1594456" progId="Visio.Drawing.11">
                  <p:embed/>
                </p:oleObj>
              </mc:Choice>
              <mc:Fallback>
                <p:oleObj name="Visio" r:id="rId10" imgW="1648503" imgH="1594456" progId="Visio.Drawing.11">
                  <p:embed/>
                  <p:pic>
                    <p:nvPicPr>
                      <p:cNvPr id="8" name="Object 7"/>
                      <p:cNvPicPr>
                        <a:picLocks noChangeAspect="1" noChangeArrowheads="1"/>
                      </p:cNvPicPr>
                      <p:nvPr/>
                    </p:nvPicPr>
                    <p:blipFill>
                      <a:blip r:embed="rId11"/>
                      <a:srcRect/>
                      <a:stretch>
                        <a:fillRect/>
                      </a:stretch>
                    </p:blipFill>
                    <p:spPr bwMode="auto">
                      <a:xfrm>
                        <a:off x="5708960" y="2341465"/>
                        <a:ext cx="1173298" cy="1208195"/>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6696689" y="2383789"/>
          <a:ext cx="1128448" cy="2238375"/>
        </p:xfrm>
        <a:graphic>
          <a:graphicData uri="http://schemas.openxmlformats.org/presentationml/2006/ole">
            <mc:AlternateContent xmlns:mc="http://schemas.openxmlformats.org/markup-compatibility/2006">
              <mc:Choice xmlns:v="urn:schemas-microsoft-com:vml" Requires="v">
                <p:oleObj spid="_x0000_s113802" name="Visio" r:id="rId12" imgW="1441018" imgH="2857907" progId="Visio.Drawing.11">
                  <p:embed/>
                </p:oleObj>
              </mc:Choice>
              <mc:Fallback>
                <p:oleObj name="Visio" r:id="rId12" imgW="1441018" imgH="2857907" progId="Visio.Drawing.11">
                  <p:embed/>
                  <p:pic>
                    <p:nvPicPr>
                      <p:cNvPr id="9" name="Object 8"/>
                      <p:cNvPicPr>
                        <a:picLocks noChangeAspect="1" noChangeArrowheads="1"/>
                      </p:cNvPicPr>
                      <p:nvPr/>
                    </p:nvPicPr>
                    <p:blipFill>
                      <a:blip r:embed="rId13"/>
                      <a:srcRect/>
                      <a:stretch>
                        <a:fillRect/>
                      </a:stretch>
                    </p:blipFill>
                    <p:spPr bwMode="auto">
                      <a:xfrm>
                        <a:off x="6696689" y="2383789"/>
                        <a:ext cx="1128448" cy="2238375"/>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nvPr>
        </p:nvGraphicFramePr>
        <p:xfrm>
          <a:off x="3316476" y="2379721"/>
          <a:ext cx="4074463" cy="3362726"/>
        </p:xfrm>
        <a:graphic>
          <a:graphicData uri="http://schemas.openxmlformats.org/presentationml/2006/ole">
            <mc:AlternateContent xmlns:mc="http://schemas.openxmlformats.org/markup-compatibility/2006">
              <mc:Choice xmlns:v="urn:schemas-microsoft-com:vml" Requires="v">
                <p:oleObj spid="_x0000_s113803" name="Visio" r:id="rId14" imgW="5567691" imgH="4739273" progId="Visio.Drawing.11">
                  <p:embed/>
                </p:oleObj>
              </mc:Choice>
              <mc:Fallback>
                <p:oleObj name="Visio" r:id="rId14" imgW="5567691" imgH="4739273" progId="Visio.Drawing.11">
                  <p:embed/>
                  <p:pic>
                    <p:nvPicPr>
                      <p:cNvPr id="10" name="Object 9"/>
                      <p:cNvPicPr>
                        <a:picLocks noChangeAspect="1" noChangeArrowheads="1"/>
                      </p:cNvPicPr>
                      <p:nvPr/>
                    </p:nvPicPr>
                    <p:blipFill>
                      <a:blip r:embed="rId15"/>
                      <a:srcRect/>
                      <a:stretch>
                        <a:fillRect/>
                      </a:stretch>
                    </p:blipFill>
                    <p:spPr bwMode="auto">
                      <a:xfrm>
                        <a:off x="3316476" y="2379721"/>
                        <a:ext cx="4074463" cy="3362726"/>
                      </a:xfrm>
                      <a:prstGeom prst="rect">
                        <a:avLst/>
                      </a:prstGeom>
                      <a:noFill/>
                      <a:ln>
                        <a:noFill/>
                      </a:ln>
                    </p:spPr>
                  </p:pic>
                </p:oleObj>
              </mc:Fallback>
            </mc:AlternateContent>
          </a:graphicData>
        </a:graphic>
      </p:graphicFrame>
      <p:graphicFrame>
        <p:nvGraphicFramePr>
          <p:cNvPr id="14" name="Object 13"/>
          <p:cNvGraphicFramePr>
            <a:graphicFrameLocks noChangeAspect="1"/>
          </p:cNvGraphicFramePr>
          <p:nvPr>
            <p:extLst/>
          </p:nvPr>
        </p:nvGraphicFramePr>
        <p:xfrm>
          <a:off x="3706771" y="2379927"/>
          <a:ext cx="2591594" cy="1402292"/>
        </p:xfrm>
        <a:graphic>
          <a:graphicData uri="http://schemas.openxmlformats.org/presentationml/2006/ole">
            <mc:AlternateContent xmlns:mc="http://schemas.openxmlformats.org/markup-compatibility/2006">
              <mc:Choice xmlns:v="urn:schemas-microsoft-com:vml" Requires="v">
                <p:oleObj spid="_x0000_s113804" name="Visio" r:id="rId16" imgW="3355896" imgH="1814342" progId="Visio.Drawing.11">
                  <p:embed/>
                </p:oleObj>
              </mc:Choice>
              <mc:Fallback>
                <p:oleObj name="Visio" r:id="rId16" imgW="3355896" imgH="1814342" progId="Visio.Drawing.11">
                  <p:embed/>
                  <p:pic>
                    <p:nvPicPr>
                      <p:cNvPr id="14" name="Object 13"/>
                      <p:cNvPicPr>
                        <a:picLocks noChangeAspect="1" noChangeArrowheads="1"/>
                      </p:cNvPicPr>
                      <p:nvPr/>
                    </p:nvPicPr>
                    <p:blipFill>
                      <a:blip r:embed="rId17"/>
                      <a:srcRect/>
                      <a:stretch>
                        <a:fillRect/>
                      </a:stretch>
                    </p:blipFill>
                    <p:spPr bwMode="auto">
                      <a:xfrm>
                        <a:off x="3706771" y="2379927"/>
                        <a:ext cx="2591594" cy="1402292"/>
                      </a:xfrm>
                      <a:prstGeom prst="rect">
                        <a:avLst/>
                      </a:prstGeom>
                      <a:noFill/>
                      <a:ln>
                        <a:noFill/>
                      </a:ln>
                      <a:effectLst/>
                      <a:extLst/>
                    </p:spPr>
                  </p:pic>
                </p:oleObj>
              </mc:Fallback>
            </mc:AlternateContent>
          </a:graphicData>
        </a:graphic>
      </p:graphicFrame>
      <p:sp>
        <p:nvSpPr>
          <p:cNvPr id="16" name="Rounded Rectangular Callout 15"/>
          <p:cNvSpPr/>
          <p:nvPr/>
        </p:nvSpPr>
        <p:spPr bwMode="auto">
          <a:xfrm>
            <a:off x="5928961" y="2540190"/>
            <a:ext cx="2371593" cy="834606"/>
          </a:xfrm>
          <a:prstGeom prst="wedgeRoundRectCallout">
            <a:avLst>
              <a:gd name="adj1" fmla="val -13249"/>
              <a:gd name="adj2" fmla="val 101290"/>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r>
              <a:rPr lang="en-AU" sz="1400" dirty="0">
                <a:solidFill>
                  <a:prstClr val="black"/>
                </a:solidFill>
                <a:latin typeface="Arial" panose="020B0604020202020204" pitchFamily="34" charset="0"/>
                <a:cs typeface="Arial" panose="020B0604020202020204" pitchFamily="34" charset="0"/>
              </a:rPr>
              <a:t>Broadcasts a signal to all catching signal events bearing </a:t>
            </a:r>
            <a:r>
              <a:rPr lang="en-AU" sz="1400" b="1" dirty="0">
                <a:solidFill>
                  <a:prstClr val="black"/>
                </a:solidFill>
                <a:latin typeface="Arial" panose="020B0604020202020204" pitchFamily="34" charset="0"/>
                <a:cs typeface="Arial" panose="020B0604020202020204" pitchFamily="34" charset="0"/>
              </a:rPr>
              <a:t>same label</a:t>
            </a:r>
          </a:p>
        </p:txBody>
      </p:sp>
      <p:sp>
        <p:nvSpPr>
          <p:cNvPr id="13" name="Rectangle 12">
            <a:extLst>
              <a:ext uri="{FF2B5EF4-FFF2-40B4-BE49-F238E27FC236}">
                <a16:creationId xmlns:a16="http://schemas.microsoft.com/office/drawing/2014/main" id="{D5426DB9-FCE4-DB4F-AD43-BC966BD7562A}"/>
              </a:ext>
            </a:extLst>
          </p:cNvPr>
          <p:cNvSpPr>
            <a:spLocks noChangeArrowheads="1"/>
          </p:cNvSpPr>
          <p:nvPr/>
        </p:nvSpPr>
        <p:spPr bwMode="auto">
          <a:xfrm>
            <a:off x="471332" y="685681"/>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249705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CCDD3B-70B2-5D46-A6B4-2CD87CC62CA8}"/>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48259" name="Rectangle 3"/>
          <p:cNvSpPr>
            <a:spLocks noGrp="1" noChangeArrowheads="1"/>
          </p:cNvSpPr>
          <p:nvPr>
            <p:ph type="body" idx="1"/>
          </p:nvPr>
        </p:nvSpPr>
        <p:spPr>
          <a:xfrm>
            <a:off x="561555" y="967593"/>
            <a:ext cx="8261934" cy="3324489"/>
          </a:xfrm>
        </p:spPr>
        <p:txBody>
          <a:bodyPr>
            <a:noAutofit/>
          </a:bodyPr>
          <a:lstStyle/>
          <a:p>
            <a:pPr marL="0" indent="0">
              <a:buNone/>
            </a:pPr>
            <a:r>
              <a:rPr lang="en-AU" sz="1800" dirty="0"/>
              <a:t>To handle events that may not refer to a particular task/ sub-process within a process</a:t>
            </a:r>
          </a:p>
          <a:p>
            <a:endParaRPr lang="en-AU" sz="1800" dirty="0"/>
          </a:p>
          <a:p>
            <a:endParaRPr lang="en-AU" sz="1800" dirty="0"/>
          </a:p>
          <a:p>
            <a:endParaRPr lang="en-AU" sz="1800" dirty="0"/>
          </a:p>
          <a:p>
            <a:endParaRPr lang="en-AU" sz="1800" dirty="0"/>
          </a:p>
          <a:p>
            <a:r>
              <a:rPr lang="en-AU" sz="1800" dirty="0"/>
              <a:t>Placed into a process or </a:t>
            </a:r>
            <a:r>
              <a:rPr lang="en-AU" sz="1800" dirty="0" err="1"/>
              <a:t>subprocess</a:t>
            </a:r>
            <a:endParaRPr lang="en-AU" sz="1800" dirty="0"/>
          </a:p>
          <a:p>
            <a:r>
              <a:rPr lang="en-AU" sz="1800" dirty="0"/>
              <a:t>Is activated when its start event is triggered</a:t>
            </a:r>
          </a:p>
          <a:p>
            <a:r>
              <a:rPr lang="en-AU" sz="1800" dirty="0"/>
              <a:t>It may or may not interrupt the parent process or sub-process, depending on the type of its start event:</a:t>
            </a:r>
          </a:p>
          <a:p>
            <a:pPr lvl="1"/>
            <a:r>
              <a:rPr lang="en-AU" sz="1800" dirty="0"/>
              <a:t>Non-Interrupting:</a:t>
            </a:r>
          </a:p>
          <a:p>
            <a:pPr lvl="1"/>
            <a:endParaRPr lang="en-AU" sz="1050" dirty="0"/>
          </a:p>
          <a:p>
            <a:pPr lvl="1"/>
            <a:r>
              <a:rPr lang="en-AU" sz="1800" dirty="0"/>
              <a:t>Interrupting: </a:t>
            </a:r>
          </a:p>
        </p:txBody>
      </p:sp>
      <p:graphicFrame>
        <p:nvGraphicFramePr>
          <p:cNvPr id="4" name="Object 3"/>
          <p:cNvGraphicFramePr>
            <a:graphicFrameLocks noChangeAspect="1"/>
          </p:cNvGraphicFramePr>
          <p:nvPr>
            <p:extLst>
              <p:ext uri="{D42A27DB-BD31-4B8C-83A1-F6EECF244321}">
                <p14:modId xmlns:p14="http://schemas.microsoft.com/office/powerpoint/2010/main" val="428816570"/>
              </p:ext>
            </p:extLst>
          </p:nvPr>
        </p:nvGraphicFramePr>
        <p:xfrm>
          <a:off x="3062941" y="4879906"/>
          <a:ext cx="1266251" cy="330729"/>
        </p:xfrm>
        <a:graphic>
          <a:graphicData uri="http://schemas.openxmlformats.org/presentationml/2006/ole">
            <mc:AlternateContent xmlns:mc="http://schemas.openxmlformats.org/markup-compatibility/2006">
              <mc:Choice xmlns:v="urn:schemas-microsoft-com:vml" Requires="v">
                <p:oleObj spid="_x0000_s114765" name="Visio" r:id="rId4" imgW="1479222" imgH="397453" progId="Visio.Drawing.11">
                  <p:embed/>
                </p:oleObj>
              </mc:Choice>
              <mc:Fallback>
                <p:oleObj name="Visio" r:id="rId4" imgW="1479222" imgH="397453" progId="Visio.Drawing.11">
                  <p:embed/>
                  <p:pic>
                    <p:nvPicPr>
                      <p:cNvPr id="4" name="Object 3"/>
                      <p:cNvPicPr>
                        <a:picLocks noChangeAspect="1" noChangeArrowheads="1"/>
                      </p:cNvPicPr>
                      <p:nvPr/>
                    </p:nvPicPr>
                    <p:blipFill>
                      <a:blip r:embed="rId5"/>
                      <a:srcRect/>
                      <a:stretch>
                        <a:fillRect/>
                      </a:stretch>
                    </p:blipFill>
                    <p:spPr bwMode="auto">
                      <a:xfrm>
                        <a:off x="3062941" y="4879906"/>
                        <a:ext cx="1266251" cy="330729"/>
                      </a:xfrm>
                      <a:prstGeom prst="rect">
                        <a:avLst/>
                      </a:prstGeom>
                      <a:noFill/>
                      <a:ln>
                        <a:noFill/>
                      </a:ln>
                      <a:effectLs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97157691"/>
              </p:ext>
            </p:extLst>
          </p:nvPr>
        </p:nvGraphicFramePr>
        <p:xfrm>
          <a:off x="3062940" y="4412208"/>
          <a:ext cx="808243" cy="330729"/>
        </p:xfrm>
        <a:graphic>
          <a:graphicData uri="http://schemas.openxmlformats.org/presentationml/2006/ole">
            <mc:AlternateContent xmlns:mc="http://schemas.openxmlformats.org/markup-compatibility/2006">
              <mc:Choice xmlns:v="urn:schemas-microsoft-com:vml" Requires="v">
                <p:oleObj spid="_x0000_s114766" name="Visio" r:id="rId6" imgW="943029" imgH="397453" progId="Visio.Drawing.11">
                  <p:embed/>
                </p:oleObj>
              </mc:Choice>
              <mc:Fallback>
                <p:oleObj name="Visio" r:id="rId6" imgW="943029" imgH="397453" progId="Visio.Drawing.11">
                  <p:embed/>
                  <p:pic>
                    <p:nvPicPr>
                      <p:cNvPr id="5" name="Object 4"/>
                      <p:cNvPicPr>
                        <a:picLocks noChangeAspect="1" noChangeArrowheads="1"/>
                      </p:cNvPicPr>
                      <p:nvPr/>
                    </p:nvPicPr>
                    <p:blipFill>
                      <a:blip r:embed="rId7"/>
                      <a:srcRect/>
                      <a:stretch>
                        <a:fillRect/>
                      </a:stretch>
                    </p:blipFill>
                    <p:spPr bwMode="auto">
                      <a:xfrm>
                        <a:off x="3062940" y="4412208"/>
                        <a:ext cx="808243" cy="330729"/>
                      </a:xfrm>
                      <a:prstGeom prst="rect">
                        <a:avLst/>
                      </a:prstGeom>
                      <a:noFill/>
                      <a:ln>
                        <a:noFill/>
                      </a:ln>
                      <a:effectLs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52708167"/>
              </p:ext>
            </p:extLst>
          </p:nvPr>
        </p:nvGraphicFramePr>
        <p:xfrm>
          <a:off x="4326414" y="1762144"/>
          <a:ext cx="2250420" cy="867694"/>
        </p:xfrm>
        <a:graphic>
          <a:graphicData uri="http://schemas.openxmlformats.org/presentationml/2006/ole">
            <mc:AlternateContent xmlns:mc="http://schemas.openxmlformats.org/markup-compatibility/2006">
              <mc:Choice xmlns:v="urn:schemas-microsoft-com:vml" Requires="v">
                <p:oleObj spid="_x0000_s114767" name="Visio" r:id="rId8" imgW="3391453" imgH="1306909" progId="Visio.Drawing.11">
                  <p:embed/>
                </p:oleObj>
              </mc:Choice>
              <mc:Fallback>
                <p:oleObj name="Visio" r:id="rId8" imgW="3391453" imgH="1306909" progId="Visio.Drawing.11">
                  <p:embed/>
                  <p:pic>
                    <p:nvPicPr>
                      <p:cNvPr id="7" name="Object 6"/>
                      <p:cNvPicPr>
                        <a:picLocks noChangeAspect="1" noChangeArrowheads="1"/>
                      </p:cNvPicPr>
                      <p:nvPr/>
                    </p:nvPicPr>
                    <p:blipFill>
                      <a:blip r:embed="rId9"/>
                      <a:srcRect/>
                      <a:stretch>
                        <a:fillRect/>
                      </a:stretch>
                    </p:blipFill>
                    <p:spPr bwMode="auto">
                      <a:xfrm>
                        <a:off x="4326414" y="1762144"/>
                        <a:ext cx="2250420" cy="867694"/>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86943151"/>
              </p:ext>
            </p:extLst>
          </p:nvPr>
        </p:nvGraphicFramePr>
        <p:xfrm>
          <a:off x="2387873" y="1852964"/>
          <a:ext cx="1333713" cy="686055"/>
        </p:xfrm>
        <a:graphic>
          <a:graphicData uri="http://schemas.openxmlformats.org/presentationml/2006/ole">
            <mc:AlternateContent xmlns:mc="http://schemas.openxmlformats.org/markup-compatibility/2006">
              <mc:Choice xmlns:v="urn:schemas-microsoft-com:vml" Requires="v">
                <p:oleObj spid="_x0000_s114768" name="Visio" r:id="rId10" imgW="1742140" imgH="910925" progId="Visio.Drawing.11">
                  <p:embed/>
                </p:oleObj>
              </mc:Choice>
              <mc:Fallback>
                <p:oleObj name="Visio" r:id="rId10" imgW="1742140" imgH="910925" progId="Visio.Drawing.11">
                  <p:embed/>
                  <p:pic>
                    <p:nvPicPr>
                      <p:cNvPr id="8" name="Object 7"/>
                      <p:cNvPicPr>
                        <a:picLocks noChangeAspect="1" noChangeArrowheads="1"/>
                      </p:cNvPicPr>
                      <p:nvPr/>
                    </p:nvPicPr>
                    <p:blipFill>
                      <a:blip r:embed="rId11"/>
                      <a:srcRect/>
                      <a:stretch>
                        <a:fillRect/>
                      </a:stretch>
                    </p:blipFill>
                    <p:spPr bwMode="auto">
                      <a:xfrm>
                        <a:off x="2387873" y="1852964"/>
                        <a:ext cx="1333713" cy="686055"/>
                      </a:xfrm>
                      <a:prstGeom prst="rect">
                        <a:avLst/>
                      </a:prstGeom>
                      <a:noFill/>
                      <a:ln>
                        <a:noFill/>
                      </a:ln>
                    </p:spPr>
                  </p:pic>
                </p:oleObj>
              </mc:Fallback>
            </mc:AlternateContent>
          </a:graphicData>
        </a:graphic>
      </p:graphicFrame>
      <p:sp>
        <p:nvSpPr>
          <p:cNvPr id="2" name="Title 1"/>
          <p:cNvSpPr>
            <a:spLocks noGrp="1"/>
          </p:cNvSpPr>
          <p:nvPr>
            <p:ph type="title"/>
          </p:nvPr>
        </p:nvSpPr>
        <p:spPr>
          <a:xfrm>
            <a:off x="561555" y="66694"/>
            <a:ext cx="6840000" cy="903822"/>
          </a:xfrm>
        </p:spPr>
        <p:txBody>
          <a:bodyPr/>
          <a:lstStyle/>
          <a:p>
            <a:r>
              <a:rPr lang="en-AU" dirty="0"/>
              <a:t>Event sub-process</a:t>
            </a:r>
          </a:p>
        </p:txBody>
      </p:sp>
    </p:spTree>
    <p:extLst>
      <p:ext uri="{BB962C8B-B14F-4D97-AF65-F5344CB8AC3E}">
        <p14:creationId xmlns:p14="http://schemas.microsoft.com/office/powerpoint/2010/main" val="1127674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34FE3DD-C83C-794F-BFB2-4F8A81829CE6}"/>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Title 4"/>
          <p:cNvSpPr>
            <a:spLocks noGrp="1"/>
          </p:cNvSpPr>
          <p:nvPr>
            <p:ph type="title"/>
          </p:nvPr>
        </p:nvSpPr>
        <p:spPr>
          <a:xfrm>
            <a:off x="546255" y="101978"/>
            <a:ext cx="6720747" cy="660073"/>
          </a:xfrm>
        </p:spPr>
        <p:txBody>
          <a:bodyPr/>
          <a:lstStyle/>
          <a:p>
            <a:r>
              <a:rPr lang="en-AU" dirty="0"/>
              <a:t>Example: event sub-process</a:t>
            </a:r>
          </a:p>
        </p:txBody>
      </p:sp>
      <p:sp>
        <p:nvSpPr>
          <p:cNvPr id="6" name="Rectangle 5"/>
          <p:cNvSpPr>
            <a:spLocks noChangeArrowheads="1"/>
          </p:cNvSpPr>
          <p:nvPr/>
        </p:nvSpPr>
        <p:spPr bwMode="auto">
          <a:xfrm>
            <a:off x="471332" y="685681"/>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graphicFrame>
        <p:nvGraphicFramePr>
          <p:cNvPr id="11" name="Object 10"/>
          <p:cNvGraphicFramePr>
            <a:graphicFrameLocks noChangeAspect="1"/>
          </p:cNvGraphicFramePr>
          <p:nvPr>
            <p:extLst/>
          </p:nvPr>
        </p:nvGraphicFramePr>
        <p:xfrm>
          <a:off x="4985713" y="4502834"/>
          <a:ext cx="2616729" cy="1146969"/>
        </p:xfrm>
        <a:graphic>
          <a:graphicData uri="http://schemas.openxmlformats.org/presentationml/2006/ole">
            <mc:AlternateContent xmlns:mc="http://schemas.openxmlformats.org/markup-compatibility/2006">
              <mc:Choice xmlns:v="urn:schemas-microsoft-com:vml" Requires="v">
                <p:oleObj spid="_x0000_s115789" name="Visio" r:id="rId4" imgW="3800936" imgH="1570374" progId="Visio.Drawing.11">
                  <p:embed/>
                </p:oleObj>
              </mc:Choice>
              <mc:Fallback>
                <p:oleObj name="Visio" r:id="rId4" imgW="3800936" imgH="1570374" progId="Visio.Drawing.11">
                  <p:embed/>
                  <p:pic>
                    <p:nvPicPr>
                      <p:cNvPr id="11" name="Object 10"/>
                      <p:cNvPicPr>
                        <a:picLocks noChangeAspect="1" noChangeArrowheads="1"/>
                      </p:cNvPicPr>
                      <p:nvPr/>
                    </p:nvPicPr>
                    <p:blipFill>
                      <a:blip r:embed="rId5"/>
                      <a:srcRect/>
                      <a:stretch>
                        <a:fillRect/>
                      </a:stretch>
                    </p:blipFill>
                    <p:spPr bwMode="auto">
                      <a:xfrm>
                        <a:off x="4985713" y="4502834"/>
                        <a:ext cx="2616729" cy="1146969"/>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nvPr>
        </p:nvGraphicFramePr>
        <p:xfrm>
          <a:off x="847204" y="880849"/>
          <a:ext cx="7315729" cy="1731698"/>
        </p:xfrm>
        <a:graphic>
          <a:graphicData uri="http://schemas.openxmlformats.org/presentationml/2006/ole">
            <mc:AlternateContent xmlns:mc="http://schemas.openxmlformats.org/markup-compatibility/2006">
              <mc:Choice xmlns:v="urn:schemas-microsoft-com:vml" Requires="v">
                <p:oleObj spid="_x0000_s115790" name="Visio" r:id="rId6" imgW="10676266" imgH="2379355" progId="Visio.Drawing.11">
                  <p:embed/>
                </p:oleObj>
              </mc:Choice>
              <mc:Fallback>
                <p:oleObj name="Visio" r:id="rId6" imgW="10676266" imgH="2379355" progId="Visio.Drawing.11">
                  <p:embed/>
                  <p:pic>
                    <p:nvPicPr>
                      <p:cNvPr id="12" name="Object 11"/>
                      <p:cNvPicPr>
                        <a:picLocks noChangeAspect="1" noChangeArrowheads="1"/>
                      </p:cNvPicPr>
                      <p:nvPr/>
                    </p:nvPicPr>
                    <p:blipFill>
                      <a:blip r:embed="rId7"/>
                      <a:srcRect/>
                      <a:stretch>
                        <a:fillRect/>
                      </a:stretch>
                    </p:blipFill>
                    <p:spPr bwMode="auto">
                      <a:xfrm>
                        <a:off x="847204" y="880849"/>
                        <a:ext cx="7315729" cy="1731698"/>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847205" y="880848"/>
          <a:ext cx="7315729" cy="3721365"/>
        </p:xfrm>
        <a:graphic>
          <a:graphicData uri="http://schemas.openxmlformats.org/presentationml/2006/ole">
            <mc:AlternateContent xmlns:mc="http://schemas.openxmlformats.org/markup-compatibility/2006">
              <mc:Choice xmlns:v="urn:schemas-microsoft-com:vml" Requires="v">
                <p:oleObj spid="_x0000_s115791" name="Visio" r:id="rId8" imgW="10676266" imgH="5117959" progId="Visio.Drawing.11">
                  <p:embed/>
                </p:oleObj>
              </mc:Choice>
              <mc:Fallback>
                <p:oleObj name="Visio" r:id="rId8" imgW="10676266" imgH="5117959" progId="Visio.Drawing.11">
                  <p:embed/>
                  <p:pic>
                    <p:nvPicPr>
                      <p:cNvPr id="7" name="Object 6"/>
                      <p:cNvPicPr>
                        <a:picLocks noChangeAspect="1" noChangeArrowheads="1"/>
                      </p:cNvPicPr>
                      <p:nvPr/>
                    </p:nvPicPr>
                    <p:blipFill>
                      <a:blip r:embed="rId9"/>
                      <a:srcRect/>
                      <a:stretch>
                        <a:fillRect/>
                      </a:stretch>
                    </p:blipFill>
                    <p:spPr bwMode="auto">
                      <a:xfrm>
                        <a:off x="847205" y="880848"/>
                        <a:ext cx="7315729" cy="3721365"/>
                      </a:xfrm>
                      <a:prstGeom prst="rect">
                        <a:avLst/>
                      </a:prstGeom>
                      <a:noFill/>
                      <a:ln>
                        <a:noFill/>
                      </a:ln>
                    </p:spPr>
                  </p:pic>
                </p:oleObj>
              </mc:Fallback>
            </mc:AlternateContent>
          </a:graphicData>
        </a:graphic>
      </p:graphicFrame>
      <p:pic>
        <p:nvPicPr>
          <p:cNvPr id="10" name="Picture 9"/>
          <p:cNvPicPr>
            <a:picLocks noChangeAspect="1"/>
          </p:cNvPicPr>
          <p:nvPr/>
        </p:nvPicPr>
        <p:blipFill>
          <a:blip r:embed="rId10"/>
          <a:stretch>
            <a:fillRect/>
          </a:stretch>
        </p:blipFill>
        <p:spPr>
          <a:xfrm>
            <a:off x="2652854" y="3459068"/>
            <a:ext cx="2802542" cy="1036046"/>
          </a:xfrm>
          <a:prstGeom prst="rect">
            <a:avLst/>
          </a:prstGeom>
        </p:spPr>
      </p:pic>
      <p:graphicFrame>
        <p:nvGraphicFramePr>
          <p:cNvPr id="8" name="Object 7"/>
          <p:cNvGraphicFramePr>
            <a:graphicFrameLocks noChangeAspect="1"/>
          </p:cNvGraphicFramePr>
          <p:nvPr>
            <p:extLst/>
          </p:nvPr>
        </p:nvGraphicFramePr>
        <p:xfrm>
          <a:off x="2068958" y="4378480"/>
          <a:ext cx="1471083" cy="1271323"/>
        </p:xfrm>
        <a:graphic>
          <a:graphicData uri="http://schemas.openxmlformats.org/presentationml/2006/ole">
            <mc:AlternateContent xmlns:mc="http://schemas.openxmlformats.org/markup-compatibility/2006">
              <mc:Choice xmlns:v="urn:schemas-microsoft-com:vml" Requires="v">
                <p:oleObj spid="_x0000_s115792" name="Visio" r:id="rId11" imgW="2024798" imgH="1675602" progId="Visio.Drawing.11">
                  <p:embed/>
                </p:oleObj>
              </mc:Choice>
              <mc:Fallback>
                <p:oleObj name="Visio" r:id="rId11" imgW="2024798" imgH="1675602" progId="Visio.Drawing.11">
                  <p:embed/>
                  <p:pic>
                    <p:nvPicPr>
                      <p:cNvPr id="8" name="Object 7"/>
                      <p:cNvPicPr>
                        <a:picLocks noChangeAspect="1" noChangeArrowheads="1"/>
                      </p:cNvPicPr>
                      <p:nvPr/>
                    </p:nvPicPr>
                    <p:blipFill>
                      <a:blip r:embed="rId12"/>
                      <a:srcRect/>
                      <a:stretch>
                        <a:fillRect/>
                      </a:stretch>
                    </p:blipFill>
                    <p:spPr bwMode="auto">
                      <a:xfrm>
                        <a:off x="2068958" y="4378480"/>
                        <a:ext cx="1471083" cy="1271323"/>
                      </a:xfrm>
                      <a:prstGeom prst="rect">
                        <a:avLst/>
                      </a:prstGeom>
                      <a:noFill/>
                      <a:ln>
                        <a:noFill/>
                      </a:ln>
                    </p:spPr>
                  </p:pic>
                </p:oleObj>
              </mc:Fallback>
            </mc:AlternateContent>
          </a:graphicData>
        </a:graphic>
      </p:graphicFrame>
      <p:pic>
        <p:nvPicPr>
          <p:cNvPr id="3" name="Picture 2"/>
          <p:cNvPicPr>
            <a:picLocks noChangeAspect="1"/>
          </p:cNvPicPr>
          <p:nvPr/>
        </p:nvPicPr>
        <p:blipFill>
          <a:blip r:embed="rId13"/>
          <a:stretch>
            <a:fillRect/>
          </a:stretch>
        </p:blipFill>
        <p:spPr>
          <a:xfrm>
            <a:off x="2652855" y="2408125"/>
            <a:ext cx="2365524" cy="1024440"/>
          </a:xfrm>
          <a:prstGeom prst="rect">
            <a:avLst/>
          </a:prstGeom>
        </p:spPr>
      </p:pic>
      <p:grpSp>
        <p:nvGrpSpPr>
          <p:cNvPr id="17" name="Group 16"/>
          <p:cNvGrpSpPr/>
          <p:nvPr/>
        </p:nvGrpSpPr>
        <p:grpSpPr>
          <a:xfrm>
            <a:off x="5066002" y="2408125"/>
            <a:ext cx="1524653" cy="1022633"/>
            <a:chOff x="5164802" y="2889750"/>
            <a:chExt cx="1829584" cy="1227160"/>
          </a:xfrm>
        </p:grpSpPr>
        <p:pic>
          <p:nvPicPr>
            <p:cNvPr id="9" name="Picture 8"/>
            <p:cNvPicPr>
              <a:picLocks noChangeAspect="1"/>
            </p:cNvPicPr>
            <p:nvPr/>
          </p:nvPicPr>
          <p:blipFill>
            <a:blip r:embed="rId14"/>
            <a:stretch>
              <a:fillRect/>
            </a:stretch>
          </p:blipFill>
          <p:spPr>
            <a:xfrm>
              <a:off x="5164802" y="2889750"/>
              <a:ext cx="1829584" cy="1227160"/>
            </a:xfrm>
            <a:prstGeom prst="rect">
              <a:avLst/>
            </a:prstGeom>
          </p:spPr>
        </p:pic>
        <p:pic>
          <p:nvPicPr>
            <p:cNvPr id="16" name="Picture 15"/>
            <p:cNvPicPr>
              <a:picLocks noChangeAspect="1"/>
            </p:cNvPicPr>
            <p:nvPr/>
          </p:nvPicPr>
          <p:blipFill>
            <a:blip r:embed="rId15"/>
            <a:stretch>
              <a:fillRect/>
            </a:stretch>
          </p:blipFill>
          <p:spPr>
            <a:xfrm>
              <a:off x="5452290" y="3304482"/>
              <a:ext cx="378663" cy="378663"/>
            </a:xfrm>
            <a:prstGeom prst="rect">
              <a:avLst/>
            </a:prstGeom>
          </p:spPr>
        </p:pic>
      </p:grpSp>
      <p:sp>
        <p:nvSpPr>
          <p:cNvPr id="4" name="Rounded Rectangular Callout 3"/>
          <p:cNvSpPr/>
          <p:nvPr/>
        </p:nvSpPr>
        <p:spPr bwMode="auto">
          <a:xfrm>
            <a:off x="5621128" y="3035807"/>
            <a:ext cx="2616729" cy="1043766"/>
          </a:xfrm>
          <a:prstGeom prst="wedgeRoundRectCallout">
            <a:avLst>
              <a:gd name="adj1" fmla="val -54498"/>
              <a:gd name="adj2" fmla="val 7503"/>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a:tabLst>
                <a:tab pos="148161" algn="l"/>
              </a:tabLst>
            </a:pPr>
            <a:r>
              <a:rPr lang="en-US" sz="1400" dirty="0">
                <a:latin typeface="Arial" panose="020B0604020202020204" pitchFamily="34" charset="0"/>
                <a:cs typeface="Arial" panose="020B0604020202020204" pitchFamily="34" charset="0"/>
              </a:rPr>
              <a:t>Only receptive of events occurring during the execution of the enclosing sub-process</a:t>
            </a:r>
          </a:p>
          <a:p>
            <a:pPr algn="ctr">
              <a:tabLst>
                <a:tab pos="148161" algn="l"/>
              </a:tabLst>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679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384928" y="1321511"/>
            <a:ext cx="5865043" cy="4393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6E9378D7-04D0-C843-A6E8-3012353D0B99}"/>
              </a:ext>
            </a:extLst>
          </p:cNvPr>
          <p:cNvSpPr>
            <a:spLocks noGrp="1" noChangeArrowheads="1"/>
          </p:cNvSpPr>
          <p:nvPr>
            <p:ph type="title"/>
          </p:nvPr>
        </p:nvSpPr>
        <p:spPr>
          <a:xfrm>
            <a:off x="514366" y="298345"/>
            <a:ext cx="6299729" cy="609356"/>
          </a:xfrm>
        </p:spPr>
        <p:txBody>
          <a:bodyPr>
            <a:normAutofit/>
          </a:bodyPr>
          <a:lstStyle/>
          <a:p>
            <a:r>
              <a:rPr lang="en-AU" dirty="0"/>
              <a:t>Loop Activity or (Arbitrary) Cycle?</a:t>
            </a:r>
          </a:p>
        </p:txBody>
      </p:sp>
    </p:spTree>
    <p:extLst>
      <p:ext uri="{BB962C8B-B14F-4D97-AF65-F5344CB8AC3E}">
        <p14:creationId xmlns:p14="http://schemas.microsoft.com/office/powerpoint/2010/main" val="36091430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cache2.asset-cache.net/gc/104087858-woman-wondering-gettyimages.jpg?v=1&amp;c=IWSAsset&amp;k=2&amp;d=eYhuhhXM9ToyyJD6wf6O3SGdBU0W6NAHUt7X8XEMkdE%3D"/>
          <p:cNvPicPr>
            <a:picLocks noChangeAspect="1" noChangeArrowheads="1"/>
          </p:cNvPicPr>
          <p:nvPr/>
        </p:nvPicPr>
        <p:blipFill rotWithShape="1">
          <a:blip r:embed="rId3">
            <a:extLst>
              <a:ext uri="{28A0092B-C50C-407E-A947-70E740481C1C}">
                <a14:useLocalDpi xmlns:a14="http://schemas.microsoft.com/office/drawing/2010/main" val="0"/>
              </a:ext>
            </a:extLst>
          </a:blip>
          <a:srcRect r="11004"/>
          <a:stretch/>
        </p:blipFill>
        <p:spPr bwMode="auto">
          <a:xfrm>
            <a:off x="651258" y="1375725"/>
            <a:ext cx="5792673" cy="4339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543193" y="296756"/>
            <a:ext cx="6720747" cy="660073"/>
          </a:xfrm>
          <a:prstGeom prst="rect">
            <a:avLst/>
          </a:prstGeom>
          <a:ln>
            <a:solidFill>
              <a:schemeClr val="bg1"/>
            </a:solidFill>
          </a:ln>
        </p:spPr>
        <p:txBody>
          <a:bodyPr vert="horz" lIns="76200" tIns="38100" rIns="76200" bIns="38100" rtlCol="0" anchor="ctr">
            <a:normAutofit/>
          </a:bodyPr>
          <a:lstStyle>
            <a:lvl1pPr algn="l" defTabSz="914400" rtl="0" eaLnBrk="1" latinLnBrk="0" hangingPunct="1">
              <a:spcBef>
                <a:spcPct val="0"/>
              </a:spcBef>
              <a:buNone/>
              <a:defRPr sz="3200" kern="1200">
                <a:solidFill>
                  <a:srgbClr val="C00000"/>
                </a:solidFill>
                <a:effectLst/>
                <a:latin typeface="+mj-lt"/>
                <a:ea typeface="+mj-ea"/>
                <a:cs typeface="+mj-cs"/>
              </a:defRPr>
            </a:lvl1pPr>
          </a:lstStyle>
          <a:p>
            <a:r>
              <a:rPr lang="en-AU" sz="2400" b="1" dirty="0">
                <a:solidFill>
                  <a:schemeClr val="tx1"/>
                </a:solidFill>
                <a:latin typeface="Arial" panose="020B0604020202020204" pitchFamily="34" charset="0"/>
                <a:cs typeface="Arial" panose="020B0604020202020204" pitchFamily="34" charset="0"/>
              </a:rPr>
              <a:t>Event sub-processes or boundary events?</a:t>
            </a:r>
          </a:p>
        </p:txBody>
      </p:sp>
    </p:spTree>
    <p:extLst>
      <p:ext uri="{BB962C8B-B14F-4D97-AF65-F5344CB8AC3E}">
        <p14:creationId xmlns:p14="http://schemas.microsoft.com/office/powerpoint/2010/main" val="14602500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08" y="1152045"/>
            <a:ext cx="8267495" cy="4020447"/>
          </a:xfrm>
        </p:spPr>
        <p:txBody>
          <a:bodyPr>
            <a:normAutofit lnSpcReduction="10000"/>
          </a:bodyPr>
          <a:lstStyle/>
          <a:p>
            <a:pPr marL="0" indent="0">
              <a:buNone/>
            </a:pPr>
            <a:r>
              <a:rPr lang="en-US" sz="1800" dirty="0"/>
              <a:t>Model the following business process for reimbursing expenses.</a:t>
            </a:r>
          </a:p>
          <a:p>
            <a:pPr marL="0" indent="0">
              <a:buNone/>
            </a:pPr>
            <a:endParaRPr lang="en-US" sz="1800" i="1" dirty="0"/>
          </a:p>
          <a:p>
            <a:pPr marL="0" indent="0">
              <a:buNone/>
            </a:pPr>
            <a:r>
              <a:rPr lang="en-US" sz="1800" i="1" dirty="0"/>
              <a:t>After an expense report is received from an employee, the employee is notified of the receipt of the report. Next, a new account must be created if the employee does not already have one. The report is then reviewed for automatic approval. Amounts under EUR 1,000 are automatically approved while amounts equal to or over EUR 1,000 require manual approval. In case of rejection, the employee must receive a rejection notice by email. In case of approval, the reimbursement is deposited directly to the employee's bank account and an approval notice is sent to the employee via email, with the details of the money transfer. At any time during the review, the employee can send a request for amount rectification. In that case the rectification is registered and the report needs to be reviewed again. Moreover, if the report is not handled within 30 days, the process is stopped and the employee receives a cancelation notice email so that he can resubmit the expense report from scratch.</a:t>
            </a:r>
            <a:endParaRPr lang="en-AU" dirty="0"/>
          </a:p>
        </p:txBody>
      </p:sp>
      <p:sp>
        <p:nvSpPr>
          <p:cNvPr id="3" name="Title 2"/>
          <p:cNvSpPr>
            <a:spLocks noGrp="1"/>
          </p:cNvSpPr>
          <p:nvPr>
            <p:ph type="title"/>
          </p:nvPr>
        </p:nvSpPr>
        <p:spPr>
          <a:xfrm>
            <a:off x="462408" y="139700"/>
            <a:ext cx="6840000" cy="903822"/>
          </a:xfrm>
        </p:spPr>
        <p:txBody>
          <a:bodyPr/>
          <a:lstStyle/>
          <a:p>
            <a:r>
              <a:rPr lang="en-AU" dirty="0"/>
              <a:t>Exercise 4.12</a:t>
            </a:r>
          </a:p>
        </p:txBody>
      </p:sp>
    </p:spTree>
    <p:extLst>
      <p:ext uri="{BB962C8B-B14F-4D97-AF65-F5344CB8AC3E}">
        <p14:creationId xmlns:p14="http://schemas.microsoft.com/office/powerpoint/2010/main" val="1205298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ChangeArrowheads="1"/>
          </p:cNvSpPr>
          <p:nvPr>
            <p:ph type="title"/>
          </p:nvPr>
        </p:nvSpPr>
        <p:spPr>
          <a:xfrm>
            <a:off x="659869" y="94268"/>
            <a:ext cx="7020393" cy="952500"/>
          </a:xfrm>
        </p:spPr>
        <p:txBody>
          <a:bodyPr/>
          <a:lstStyle/>
          <a:p>
            <a:r>
              <a:rPr lang="en-AU" dirty="0"/>
              <a:t>Example: activity compensation</a:t>
            </a:r>
          </a:p>
        </p:txBody>
      </p:sp>
      <p:sp>
        <p:nvSpPr>
          <p:cNvPr id="1248259" name="Rectangle 3"/>
          <p:cNvSpPr>
            <a:spLocks noGrp="1" noChangeArrowheads="1"/>
          </p:cNvSpPr>
          <p:nvPr>
            <p:ph type="body" idx="1"/>
          </p:nvPr>
        </p:nvSpPr>
        <p:spPr>
          <a:xfrm>
            <a:off x="495323" y="1519424"/>
            <a:ext cx="8403579" cy="3324489"/>
          </a:xfrm>
        </p:spPr>
        <p:txBody>
          <a:bodyPr>
            <a:noAutofit/>
          </a:bodyPr>
          <a:lstStyle/>
          <a:p>
            <a:pPr>
              <a:buFontTx/>
              <a:buNone/>
            </a:pPr>
            <a:r>
              <a:rPr lang="en-AU" sz="2000" dirty="0"/>
              <a:t>	After a PO has been registered, checked, and a response has been sent back, a payment sub-process and a fulfilment sub-process are started. During these two sub-processes, a PO cancellation may be received from the customer. In this case, both sub-processes are stopped, and their </a:t>
            </a:r>
            <a:r>
              <a:rPr lang="en-AU" sz="2000" dirty="0">
                <a:solidFill>
                  <a:srgbClr val="0070C0"/>
                </a:solidFill>
              </a:rPr>
              <a:t>effects are reverted </a:t>
            </a:r>
            <a:r>
              <a:rPr lang="en-AU" sz="2000" dirty="0"/>
              <a:t>(e.g. reimbursement and/or goods return may need to occur).</a:t>
            </a:r>
          </a:p>
        </p:txBody>
      </p:sp>
      <p:sp>
        <p:nvSpPr>
          <p:cNvPr id="2" name="Slide Number Placeholder 1"/>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72</a:t>
            </a:fld>
            <a:endParaRPr lang="en-AU" u="none">
              <a:solidFill>
                <a:prstClr val="black">
                  <a:lumMod val="50000"/>
                  <a:lumOff val="50000"/>
                </a:prstClr>
              </a:solidFill>
            </a:endParaRPr>
          </a:p>
        </p:txBody>
      </p:sp>
      <p:pic>
        <p:nvPicPr>
          <p:cNvPr id="5" name="Picture 7" descr="\\psf\Home\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987" y="3776927"/>
            <a:ext cx="2182813" cy="1452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DED251B-2701-204C-8E24-49367A1089F5}"/>
              </a:ext>
            </a:extLst>
          </p:cNvPr>
          <p:cNvSpPr>
            <a:spLocks noChangeArrowheads="1"/>
          </p:cNvSpPr>
          <p:nvPr/>
        </p:nvSpPr>
        <p:spPr bwMode="auto">
          <a:xfrm>
            <a:off x="659869" y="1119314"/>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13317284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392" y="1189700"/>
            <a:ext cx="8410779" cy="3324489"/>
          </a:xfrm>
        </p:spPr>
        <p:txBody>
          <a:bodyPr>
            <a:noAutofit/>
          </a:bodyPr>
          <a:lstStyle/>
          <a:p>
            <a:r>
              <a:rPr lang="en-AU" sz="1800" dirty="0"/>
              <a:t>Rollback of completed process activities</a:t>
            </a:r>
          </a:p>
          <a:p>
            <a:r>
              <a:rPr lang="en-AU" sz="1800" dirty="0"/>
              <a:t>May be used as part of an exception handling procedure</a:t>
            </a:r>
          </a:p>
          <a:p>
            <a:pPr marL="0" indent="0">
              <a:buNone/>
              <a:tabLst>
                <a:tab pos="297645" algn="l"/>
              </a:tabLst>
            </a:pPr>
            <a:endParaRPr lang="en-AU" sz="1800" dirty="0"/>
          </a:p>
          <a:p>
            <a:endParaRPr lang="en-AU" sz="1800" dirty="0"/>
          </a:p>
          <a:p>
            <a:r>
              <a:rPr lang="en-AU" sz="1800" dirty="0"/>
              <a:t>Triggered by throwing Compensate event</a:t>
            </a:r>
          </a:p>
          <a:p>
            <a:endParaRPr lang="en-AU" sz="1800" dirty="0"/>
          </a:p>
          <a:p>
            <a:endParaRPr lang="en-AU" sz="1800" dirty="0"/>
          </a:p>
          <a:p>
            <a:r>
              <a:rPr lang="en-AU" sz="1800" dirty="0"/>
              <a:t>Compensation Handler (a catching Compensate event + a Compensate activity) performs the rollback</a:t>
            </a:r>
          </a:p>
          <a:p>
            <a:endParaRPr lang="en-AU" sz="1800" dirty="0"/>
          </a:p>
        </p:txBody>
      </p:sp>
      <p:graphicFrame>
        <p:nvGraphicFramePr>
          <p:cNvPr id="4" name="Object 3"/>
          <p:cNvGraphicFramePr>
            <a:graphicFrameLocks noChangeAspect="1"/>
          </p:cNvGraphicFramePr>
          <p:nvPr>
            <p:extLst/>
          </p:nvPr>
        </p:nvGraphicFramePr>
        <p:xfrm>
          <a:off x="2973343" y="4283255"/>
          <a:ext cx="2209148" cy="1365221"/>
        </p:xfrm>
        <a:graphic>
          <a:graphicData uri="http://schemas.openxmlformats.org/presentationml/2006/ole">
            <mc:AlternateContent xmlns:mc="http://schemas.openxmlformats.org/markup-compatibility/2006">
              <mc:Choice xmlns:v="urn:schemas-microsoft-com:vml" Requires="v">
                <p:oleObj spid="_x0000_s116775" name="Visio" r:id="rId4" imgW="2926504" imgH="1805361" progId="Visio.Drawing.11">
                  <p:embed/>
                </p:oleObj>
              </mc:Choice>
              <mc:Fallback>
                <p:oleObj name="Visio" r:id="rId4" imgW="2926504" imgH="1805361" progId="Visio.Drawing.11">
                  <p:embed/>
                  <p:pic>
                    <p:nvPicPr>
                      <p:cNvPr id="4" name="Object 3"/>
                      <p:cNvPicPr>
                        <a:picLocks noChangeAspect="1" noChangeArrowheads="1"/>
                      </p:cNvPicPr>
                      <p:nvPr/>
                    </p:nvPicPr>
                    <p:blipFill>
                      <a:blip r:embed="rId5"/>
                      <a:srcRect/>
                      <a:stretch>
                        <a:fillRect/>
                      </a:stretch>
                    </p:blipFill>
                    <p:spPr bwMode="auto">
                      <a:xfrm>
                        <a:off x="2973343" y="4283255"/>
                        <a:ext cx="2209148" cy="1365221"/>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55657740"/>
              </p:ext>
            </p:extLst>
          </p:nvPr>
        </p:nvGraphicFramePr>
        <p:xfrm>
          <a:off x="3644310" y="2851944"/>
          <a:ext cx="918263" cy="872778"/>
        </p:xfrm>
        <a:graphic>
          <a:graphicData uri="http://schemas.openxmlformats.org/presentationml/2006/ole">
            <mc:AlternateContent xmlns:mc="http://schemas.openxmlformats.org/markup-compatibility/2006">
              <mc:Choice xmlns:v="urn:schemas-microsoft-com:vml" Requires="v">
                <p:oleObj spid="_x0000_s116776" name="Visio" r:id="rId6" imgW="1036487" imgH="982555" progId="Visio.Drawing.11">
                  <p:embed/>
                </p:oleObj>
              </mc:Choice>
              <mc:Fallback>
                <p:oleObj name="Visio" r:id="rId6" imgW="1036487" imgH="982555" progId="Visio.Drawing.11">
                  <p:embed/>
                  <p:pic>
                    <p:nvPicPr>
                      <p:cNvPr id="5" name="Object 4"/>
                      <p:cNvPicPr>
                        <a:picLocks noChangeAspect="1" noChangeArrowheads="1"/>
                      </p:cNvPicPr>
                      <p:nvPr/>
                    </p:nvPicPr>
                    <p:blipFill>
                      <a:blip r:embed="rId7"/>
                      <a:srcRect/>
                      <a:stretch>
                        <a:fillRect/>
                      </a:stretch>
                    </p:blipFill>
                    <p:spPr bwMode="auto">
                      <a:xfrm>
                        <a:off x="3644310" y="2851944"/>
                        <a:ext cx="918263" cy="872778"/>
                      </a:xfrm>
                      <a:prstGeom prst="rect">
                        <a:avLst/>
                      </a:prstGeom>
                      <a:noFill/>
                      <a:ln>
                        <a:noFill/>
                      </a:ln>
                      <a:effectLst/>
                    </p:spPr>
                  </p:pic>
                </p:oleObj>
              </mc:Fallback>
            </mc:AlternateContent>
          </a:graphicData>
        </a:graphic>
      </p:graphicFrame>
      <p:sp>
        <p:nvSpPr>
          <p:cNvPr id="6" name="Title 5"/>
          <p:cNvSpPr>
            <a:spLocks noGrp="1"/>
          </p:cNvSpPr>
          <p:nvPr>
            <p:ph type="title"/>
          </p:nvPr>
        </p:nvSpPr>
        <p:spPr/>
        <p:txBody>
          <a:bodyPr/>
          <a:lstStyle/>
          <a:p>
            <a:r>
              <a:rPr lang="en-US"/>
              <a:t>Activity compensation</a:t>
            </a:r>
            <a:endParaRPr lang="en-US" dirty="0"/>
          </a:p>
        </p:txBody>
      </p:sp>
      <p:sp>
        <p:nvSpPr>
          <p:cNvPr id="2" name="Slide Number Placeholder 1"/>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73</a:t>
            </a:fld>
            <a:endParaRPr lang="en-AU" u="none">
              <a:solidFill>
                <a:prstClr val="black">
                  <a:lumMod val="50000"/>
                  <a:lumOff val="50000"/>
                </a:prstClr>
              </a:solidFill>
            </a:endParaRPr>
          </a:p>
        </p:txBody>
      </p:sp>
    </p:spTree>
    <p:extLst>
      <p:ext uri="{BB962C8B-B14F-4D97-AF65-F5344CB8AC3E}">
        <p14:creationId xmlns:p14="http://schemas.microsoft.com/office/powerpoint/2010/main" val="9574174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F262E2-9EDD-DB46-B611-4FB4D960B9A9}"/>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49282" name="Rectangle 2"/>
          <p:cNvSpPr>
            <a:spLocks noGrp="1" noChangeArrowheads="1"/>
          </p:cNvSpPr>
          <p:nvPr>
            <p:ph type="title"/>
          </p:nvPr>
        </p:nvSpPr>
        <p:spPr>
          <a:xfrm>
            <a:off x="471332" y="150003"/>
            <a:ext cx="6600032" cy="952500"/>
          </a:xfrm>
        </p:spPr>
        <p:txBody>
          <a:bodyPr/>
          <a:lstStyle/>
          <a:p>
            <a:r>
              <a:rPr lang="en-AU" dirty="0"/>
              <a:t>Solution: activity compensation</a:t>
            </a:r>
          </a:p>
        </p:txBody>
      </p:sp>
      <p:graphicFrame>
        <p:nvGraphicFramePr>
          <p:cNvPr id="1249287" name="Object 7"/>
          <p:cNvGraphicFramePr>
            <a:graphicFrameLocks noChangeAspect="1"/>
          </p:cNvGraphicFramePr>
          <p:nvPr>
            <p:extLst/>
          </p:nvPr>
        </p:nvGraphicFramePr>
        <p:xfrm>
          <a:off x="1039203" y="1136387"/>
          <a:ext cx="6982558" cy="4589198"/>
        </p:xfrm>
        <a:graphic>
          <a:graphicData uri="http://schemas.openxmlformats.org/presentationml/2006/ole">
            <mc:AlternateContent xmlns:mc="http://schemas.openxmlformats.org/markup-compatibility/2006">
              <mc:Choice xmlns:v="urn:schemas-microsoft-com:vml" Requires="v">
                <p:oleObj spid="_x0000_s117780" name="Visio" r:id="rId4" imgW="8218498" imgH="5081434" progId="Visio.Drawing.11">
                  <p:embed/>
                </p:oleObj>
              </mc:Choice>
              <mc:Fallback>
                <p:oleObj name="Visio" r:id="rId4" imgW="8218498" imgH="5081434" progId="Visio.Drawing.11">
                  <p:embed/>
                  <p:pic>
                    <p:nvPicPr>
                      <p:cNvPr id="1249287" name="Object 7"/>
                      <p:cNvPicPr>
                        <a:picLocks noChangeAspect="1" noChangeArrowheads="1"/>
                      </p:cNvPicPr>
                      <p:nvPr/>
                    </p:nvPicPr>
                    <p:blipFill>
                      <a:blip r:embed="rId5"/>
                      <a:srcRect/>
                      <a:stretch>
                        <a:fillRect/>
                      </a:stretch>
                    </p:blipFill>
                    <p:spPr bwMode="auto">
                      <a:xfrm>
                        <a:off x="1039203" y="1136387"/>
                        <a:ext cx="6982558" cy="458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ounded Rectangular Callout 4"/>
          <p:cNvSpPr/>
          <p:nvPr/>
        </p:nvSpPr>
        <p:spPr bwMode="auto">
          <a:xfrm>
            <a:off x="847204" y="3778939"/>
            <a:ext cx="2393978" cy="1141853"/>
          </a:xfrm>
          <a:prstGeom prst="wedgeRoundRectCallout">
            <a:avLst>
              <a:gd name="adj1" fmla="val 131719"/>
              <a:gd name="adj2" fmla="val 14624"/>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tabLst>
                <a:tab pos="148161" algn="l"/>
              </a:tabLst>
            </a:pPr>
            <a:r>
              <a:rPr lang="en-AU" sz="1500" dirty="0">
                <a:solidFill>
                  <a:prstClr val="black"/>
                </a:solidFill>
                <a:latin typeface="Arial" panose="020B0604020202020204" pitchFamily="34" charset="0"/>
                <a:ea typeface="ＭＳ Ｐゴシック" pitchFamily="34" charset="-128"/>
                <a:cs typeface="Arial" panose="020B0604020202020204" pitchFamily="34" charset="0"/>
              </a:rPr>
              <a:t>Only one compensate activity must be linked from a catching compensate event</a:t>
            </a:r>
          </a:p>
        </p:txBody>
      </p:sp>
      <p:sp>
        <p:nvSpPr>
          <p:cNvPr id="2" name="Slide Number Placeholder 1"/>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74</a:t>
            </a:fld>
            <a:endParaRPr lang="en-AU" u="none">
              <a:solidFill>
                <a:prstClr val="black">
                  <a:lumMod val="50000"/>
                  <a:lumOff val="50000"/>
                </a:prstClr>
              </a:solidFill>
            </a:endParaRPr>
          </a:p>
        </p:txBody>
      </p:sp>
      <p:sp>
        <p:nvSpPr>
          <p:cNvPr id="6" name="Rounded Rectangular Callout 5"/>
          <p:cNvSpPr/>
          <p:nvPr/>
        </p:nvSpPr>
        <p:spPr bwMode="auto">
          <a:xfrm>
            <a:off x="6292146" y="515775"/>
            <a:ext cx="1729615" cy="888435"/>
          </a:xfrm>
          <a:prstGeom prst="wedgeRoundRectCallout">
            <a:avLst>
              <a:gd name="adj1" fmla="val -63351"/>
              <a:gd name="adj2" fmla="val 152088"/>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tabLst>
                <a:tab pos="148161" algn="l"/>
              </a:tabLst>
            </a:pPr>
            <a:r>
              <a:rPr lang="en-AU" sz="1500" dirty="0">
                <a:solidFill>
                  <a:prstClr val="black"/>
                </a:solidFill>
                <a:latin typeface="Arial" panose="020B0604020202020204" pitchFamily="34" charset="0"/>
                <a:ea typeface="ＭＳ Ｐゴシック" pitchFamily="34" charset="-128"/>
                <a:cs typeface="Arial" panose="020B0604020202020204" pitchFamily="34" charset="0"/>
              </a:rPr>
              <a:t>The compensate activity can be a sub-process</a:t>
            </a:r>
          </a:p>
        </p:txBody>
      </p:sp>
      <p:sp>
        <p:nvSpPr>
          <p:cNvPr id="8" name="Rectangle 7">
            <a:extLst>
              <a:ext uri="{FF2B5EF4-FFF2-40B4-BE49-F238E27FC236}">
                <a16:creationId xmlns:a16="http://schemas.microsoft.com/office/drawing/2014/main" id="{52338912-F06E-EB48-B0EA-5B602F8CD2AB}"/>
              </a:ext>
            </a:extLst>
          </p:cNvPr>
          <p:cNvSpPr>
            <a:spLocks noChangeArrowheads="1"/>
          </p:cNvSpPr>
          <p:nvPr/>
        </p:nvSpPr>
        <p:spPr bwMode="auto">
          <a:xfrm>
            <a:off x="414770" y="817656"/>
            <a:ext cx="1694695"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PO handling</a:t>
            </a:r>
          </a:p>
        </p:txBody>
      </p:sp>
    </p:spTree>
    <p:extLst>
      <p:ext uri="{BB962C8B-B14F-4D97-AF65-F5344CB8AC3E}">
        <p14:creationId xmlns:p14="http://schemas.microsoft.com/office/powerpoint/2010/main" val="108543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7123" name="Object 3"/>
          <p:cNvGraphicFramePr>
            <a:graphicFrameLocks noChangeAspect="1"/>
          </p:cNvGraphicFramePr>
          <p:nvPr>
            <p:extLst/>
          </p:nvPr>
        </p:nvGraphicFramePr>
        <p:xfrm>
          <a:off x="3698249" y="3444534"/>
          <a:ext cx="2008744" cy="1236927"/>
        </p:xfrm>
        <a:graphic>
          <a:graphicData uri="http://schemas.openxmlformats.org/presentationml/2006/ole">
            <mc:AlternateContent xmlns:mc="http://schemas.openxmlformats.org/markup-compatibility/2006">
              <mc:Choice xmlns:v="urn:schemas-microsoft-com:vml" Requires="v">
                <p:oleObj spid="_x0000_s118823" name="Visio" r:id="rId4" imgW="1570374" imgH="976541" progId="Visio.Drawing.11">
                  <p:embed/>
                </p:oleObj>
              </mc:Choice>
              <mc:Fallback>
                <p:oleObj name="Visio" r:id="rId4" imgW="1570374" imgH="976541" progId="Visio.Drawing.11">
                  <p:embed/>
                  <p:pic>
                    <p:nvPicPr>
                      <p:cNvPr id="1797123" name="Object 3"/>
                      <p:cNvPicPr>
                        <a:picLocks noChangeAspect="1" noChangeArrowheads="1"/>
                      </p:cNvPicPr>
                      <p:nvPr/>
                    </p:nvPicPr>
                    <p:blipFill>
                      <a:blip r:embed="rId5"/>
                      <a:srcRect/>
                      <a:stretch>
                        <a:fillRect/>
                      </a:stretch>
                    </p:blipFill>
                    <p:spPr bwMode="auto">
                      <a:xfrm>
                        <a:off x="3698249" y="3444534"/>
                        <a:ext cx="2008744" cy="1236927"/>
                      </a:xfrm>
                      <a:prstGeom prst="rect">
                        <a:avLst/>
                      </a:prstGeom>
                      <a:noFill/>
                      <a:ln>
                        <a:noFill/>
                      </a:ln>
                      <a:effectLst/>
                      <a:extLst/>
                    </p:spPr>
                  </p:pic>
                </p:oleObj>
              </mc:Fallback>
            </mc:AlternateContent>
          </a:graphicData>
        </a:graphic>
      </p:graphicFrame>
      <p:sp>
        <p:nvSpPr>
          <p:cNvPr id="6" name="Rounded Rectangular Callout 5"/>
          <p:cNvSpPr/>
          <p:nvPr/>
        </p:nvSpPr>
        <p:spPr bwMode="auto">
          <a:xfrm>
            <a:off x="2602823" y="4770731"/>
            <a:ext cx="2299430" cy="688663"/>
          </a:xfrm>
          <a:prstGeom prst="wedgeRoundRectCallout">
            <a:avLst>
              <a:gd name="adj1" fmla="val 9224"/>
              <a:gd name="adj2" fmla="val -108857"/>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76200" tIns="38100" rIns="76200" bIns="38100" numCol="1" rtlCol="0" anchor="t" anchorCtr="0" compatLnSpc="1">
            <a:prstTxWarp prst="textNoShape">
              <a:avLst/>
            </a:prstTxWarp>
          </a:bodyPr>
          <a:lstStyle/>
          <a:p>
            <a:pPr algn="ctr" eaLnBrk="0" fontAlgn="base" hangingPunct="0">
              <a:spcBef>
                <a:spcPct val="0"/>
              </a:spcBef>
              <a:spcAft>
                <a:spcPct val="0"/>
              </a:spcAft>
            </a:pPr>
            <a:r>
              <a:rPr lang="en-AU" sz="1500" b="1" dirty="0">
                <a:solidFill>
                  <a:prstClr val="black"/>
                </a:solidFill>
                <a:latin typeface="Arial" panose="020B0604020202020204" pitchFamily="34" charset="0"/>
                <a:ea typeface="ＭＳ Ｐゴシック" pitchFamily="34" charset="-128"/>
                <a:cs typeface="Arial" panose="020B0604020202020204" pitchFamily="34" charset="0"/>
              </a:rPr>
              <a:t>Must</a:t>
            </a:r>
            <a:r>
              <a:rPr lang="en-AU" sz="1500" dirty="0">
                <a:solidFill>
                  <a:prstClr val="black"/>
                </a:solidFill>
                <a:latin typeface="Arial" panose="020B0604020202020204" pitchFamily="34" charset="0"/>
                <a:ea typeface="ＭＳ Ｐゴシック" pitchFamily="34" charset="-128"/>
                <a:cs typeface="Arial" panose="020B0604020202020204" pitchFamily="34" charset="0"/>
              </a:rPr>
              <a:t> be attached to the activity’s boundary</a:t>
            </a:r>
          </a:p>
        </p:txBody>
      </p:sp>
      <p:sp>
        <p:nvSpPr>
          <p:cNvPr id="2" name="AutoShape 6" descr="https://encrypted-tbn0.gstatic.com/images?q=tbn:ANd9GcTg741UvL8Fm1wgQCU_DKKIEBOnoZMB6C5mmcQES81Ii86mGEbsWG9Zd6Y9"/>
          <p:cNvSpPr>
            <a:spLocks noChangeAspect="1" noChangeArrowheads="1"/>
          </p:cNvSpPr>
          <p:nvPr/>
        </p:nvSpPr>
        <p:spPr bwMode="auto">
          <a:xfrm>
            <a:off x="814917" y="-113771"/>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eaLnBrk="0" fontAlgn="base" hangingPunct="0">
              <a:spcBef>
                <a:spcPct val="0"/>
              </a:spcBef>
              <a:spcAft>
                <a:spcPct val="0"/>
              </a:spcAft>
            </a:pPr>
            <a:endParaRPr lang="en-AU" sz="1833">
              <a:solidFill>
                <a:prstClr val="black"/>
              </a:solidFill>
              <a:latin typeface="Arial" charset="0"/>
              <a:ea typeface="ＭＳ Ｐゴシック" pitchFamily="34" charset="-128"/>
            </a:endParaRPr>
          </a:p>
        </p:txBody>
      </p:sp>
      <p:sp>
        <p:nvSpPr>
          <p:cNvPr id="3" name="Title 2"/>
          <p:cNvSpPr>
            <a:spLocks noGrp="1"/>
          </p:cNvSpPr>
          <p:nvPr>
            <p:ph type="title"/>
          </p:nvPr>
        </p:nvSpPr>
        <p:spPr/>
        <p:txBody>
          <a:bodyPr/>
          <a:lstStyle/>
          <a:p>
            <a:r>
              <a:rPr lang="en-US" dirty="0"/>
              <a:t>Compensate event</a:t>
            </a:r>
          </a:p>
        </p:txBody>
      </p:sp>
      <p:sp>
        <p:nvSpPr>
          <p:cNvPr id="4" name="Slide Number Placeholder 3"/>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75</a:t>
            </a:fld>
            <a:endParaRPr lang="en-AU" u="none">
              <a:solidFill>
                <a:prstClr val="black">
                  <a:lumMod val="50000"/>
                  <a:lumOff val="50000"/>
                </a:prstClr>
              </a:solidFill>
            </a:endParaRPr>
          </a:p>
        </p:txBody>
      </p:sp>
      <p:graphicFrame>
        <p:nvGraphicFramePr>
          <p:cNvPr id="8" name="Object 7"/>
          <p:cNvGraphicFramePr>
            <a:graphicFrameLocks noChangeAspect="1"/>
          </p:cNvGraphicFramePr>
          <p:nvPr>
            <p:extLst/>
          </p:nvPr>
        </p:nvGraphicFramePr>
        <p:xfrm>
          <a:off x="3149782" y="3253403"/>
          <a:ext cx="2385458" cy="214022"/>
        </p:xfrm>
        <a:graphic>
          <a:graphicData uri="http://schemas.openxmlformats.org/presentationml/2006/ole">
            <mc:AlternateContent xmlns:mc="http://schemas.openxmlformats.org/markup-compatibility/2006">
              <mc:Choice xmlns:v="urn:schemas-microsoft-com:vml" Requires="v">
                <p:oleObj spid="_x0000_s118824" name="Visio" r:id="rId6" imgW="2028719" imgH="187472" progId="Visio.Drawing.11">
                  <p:embed/>
                </p:oleObj>
              </mc:Choice>
              <mc:Fallback>
                <p:oleObj name="Visio" r:id="rId6" imgW="2028719" imgH="187472" progId="Visio.Drawing.11">
                  <p:embed/>
                  <p:pic>
                    <p:nvPicPr>
                      <p:cNvPr id="8" name="Object 7"/>
                      <p:cNvPicPr>
                        <a:picLocks noChangeAspect="1" noChangeArrowheads="1"/>
                      </p:cNvPicPr>
                      <p:nvPr/>
                    </p:nvPicPr>
                    <p:blipFill>
                      <a:blip r:embed="rId7"/>
                      <a:srcRect/>
                      <a:stretch>
                        <a:fillRect/>
                      </a:stretch>
                    </p:blipFill>
                    <p:spPr bwMode="auto">
                      <a:xfrm>
                        <a:off x="3149782" y="3253403"/>
                        <a:ext cx="2385458" cy="214022"/>
                      </a:xfrm>
                      <a:prstGeom prst="rect">
                        <a:avLst/>
                      </a:prstGeom>
                      <a:noFill/>
                      <a:ln>
                        <a:noFill/>
                      </a:ln>
                      <a:effectLst/>
                    </p:spPr>
                  </p:pic>
                </p:oleObj>
              </mc:Fallback>
            </mc:AlternateContent>
          </a:graphicData>
        </a:graphic>
      </p:graphicFrame>
      <p:cxnSp>
        <p:nvCxnSpPr>
          <p:cNvPr id="9" name="Straight Connector 8"/>
          <p:cNvCxnSpPr/>
          <p:nvPr/>
        </p:nvCxnSpPr>
        <p:spPr>
          <a:xfrm>
            <a:off x="4304631" y="3733953"/>
            <a:ext cx="0" cy="65809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98248" y="3528144"/>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a:stretch>
            <a:fillRect/>
          </a:stretch>
        </p:blipFill>
        <p:spPr>
          <a:xfrm>
            <a:off x="3510340" y="3362065"/>
            <a:ext cx="1563725" cy="406496"/>
          </a:xfrm>
          <a:prstGeom prst="rect">
            <a:avLst/>
          </a:prstGeom>
        </p:spPr>
      </p:pic>
      <p:cxnSp>
        <p:nvCxnSpPr>
          <p:cNvPr id="12" name="Straight Connector 11"/>
          <p:cNvCxnSpPr/>
          <p:nvPr/>
        </p:nvCxnSpPr>
        <p:spPr>
          <a:xfrm>
            <a:off x="4902253" y="3556695"/>
            <a:ext cx="0" cy="83534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08729" y="1196958"/>
            <a:ext cx="8173357" cy="1631216"/>
          </a:xfrm>
          <a:prstGeom prst="rect">
            <a:avLst/>
          </a:prstGeom>
        </p:spPr>
        <p:txBody>
          <a:bodyPr wrap="square">
            <a:spAutoFit/>
          </a:bodyPr>
          <a:lstStyle/>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Indicates that the enclosing activity must be compensated</a:t>
            </a:r>
          </a:p>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The “throwing intermediate” and the “end” version generate the compensation event</a:t>
            </a:r>
          </a:p>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The “intermediate catching” version triggers the compensation when attached to the boundary of an activity</a:t>
            </a: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150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6845" y="1344613"/>
            <a:ext cx="7764463" cy="3859212"/>
          </a:xfrm>
        </p:spPr>
        <p:txBody>
          <a:bodyPr>
            <a:normAutofit/>
          </a:bodyPr>
          <a:lstStyle/>
          <a:p>
            <a:pPr marL="0" indent="0">
              <a:buNone/>
            </a:pPr>
            <a:r>
              <a:rPr lang="en-AU" sz="2000" dirty="0"/>
              <a:t>Modify the model created in Exercise 4.13 as follows.</a:t>
            </a:r>
          </a:p>
          <a:p>
            <a:pPr marL="0" indent="0">
              <a:buNone/>
            </a:pPr>
            <a:endParaRPr lang="en-AU" sz="2000" dirty="0"/>
          </a:p>
          <a:p>
            <a:pPr marL="0" indent="0">
              <a:buNone/>
            </a:pPr>
            <a:r>
              <a:rPr lang="en-AU" sz="1800" i="1" dirty="0"/>
              <a:t>If the report is not handled within 30 days, the process is stopped, the employee receives a cancelation notice email and must resubmit the expense report. However, if the reimbursement for the employee’s expenses had already been made, a money recall needs to be made, to get the money back from the employee, before sending the cancelation notice email.</a:t>
            </a:r>
          </a:p>
          <a:p>
            <a:pPr marL="0" indent="0">
              <a:buNone/>
            </a:pPr>
            <a:endParaRPr lang="en-AU" sz="2000" dirty="0"/>
          </a:p>
        </p:txBody>
      </p:sp>
      <p:sp>
        <p:nvSpPr>
          <p:cNvPr id="3" name="Title 2"/>
          <p:cNvSpPr>
            <a:spLocks noGrp="1"/>
          </p:cNvSpPr>
          <p:nvPr>
            <p:ph type="title"/>
          </p:nvPr>
        </p:nvSpPr>
        <p:spPr>
          <a:xfrm>
            <a:off x="534124" y="139700"/>
            <a:ext cx="6840000" cy="903822"/>
          </a:xfrm>
        </p:spPr>
        <p:txBody>
          <a:bodyPr/>
          <a:lstStyle/>
          <a:p>
            <a:r>
              <a:rPr lang="en-US" dirty="0"/>
              <a:t>Exercise 4.13</a:t>
            </a:r>
          </a:p>
        </p:txBody>
      </p:sp>
    </p:spTree>
    <p:extLst>
      <p:ext uri="{BB962C8B-B14F-4D97-AF65-F5344CB8AC3E}">
        <p14:creationId xmlns:p14="http://schemas.microsoft.com/office/powerpoint/2010/main" val="1782483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497ED-F4BA-3340-A4E3-289F3A37110E}"/>
              </a:ext>
            </a:extLst>
          </p:cNvPr>
          <p:cNvSpPr/>
          <p:nvPr/>
        </p:nvSpPr>
        <p:spPr>
          <a:xfrm>
            <a:off x="462408" y="942680"/>
            <a:ext cx="7286425" cy="23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Title 4"/>
          <p:cNvSpPr>
            <a:spLocks noGrp="1"/>
          </p:cNvSpPr>
          <p:nvPr>
            <p:ph type="title"/>
          </p:nvPr>
        </p:nvSpPr>
        <p:spPr>
          <a:xfrm>
            <a:off x="594383" y="0"/>
            <a:ext cx="6840000" cy="903822"/>
          </a:xfrm>
        </p:spPr>
        <p:txBody>
          <a:bodyPr/>
          <a:lstStyle/>
          <a:p>
            <a:r>
              <a:rPr lang="en-AU" dirty="0"/>
              <a:t>Recap: Events</a:t>
            </a:r>
          </a:p>
        </p:txBody>
      </p:sp>
      <p:sp>
        <p:nvSpPr>
          <p:cNvPr id="2" name="Slide Number Placeholder 1"/>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77</a:t>
            </a:fld>
            <a:endParaRPr lang="en-AU" u="none">
              <a:solidFill>
                <a:prstClr val="black">
                  <a:lumMod val="50000"/>
                  <a:lumOff val="50000"/>
                </a:prstClr>
              </a:solidFill>
            </a:endParaRPr>
          </a:p>
        </p:txBody>
      </p:sp>
      <p:graphicFrame>
        <p:nvGraphicFramePr>
          <p:cNvPr id="6" name="Object 5"/>
          <p:cNvGraphicFramePr>
            <a:graphicFrameLocks noChangeAspect="1"/>
          </p:cNvGraphicFramePr>
          <p:nvPr>
            <p:extLst/>
          </p:nvPr>
        </p:nvGraphicFramePr>
        <p:xfrm>
          <a:off x="2006865" y="635000"/>
          <a:ext cx="4794250" cy="4758532"/>
        </p:xfrm>
        <a:graphic>
          <a:graphicData uri="http://schemas.openxmlformats.org/presentationml/2006/ole">
            <mc:AlternateContent xmlns:mc="http://schemas.openxmlformats.org/markup-compatibility/2006">
              <mc:Choice xmlns:v="urn:schemas-microsoft-com:vml" Requires="v">
                <p:oleObj spid="_x0000_s119828" name="Visio" r:id="rId3" imgW="4988603" imgH="4897450" progId="Visio.Drawing.11">
                  <p:embed/>
                </p:oleObj>
              </mc:Choice>
              <mc:Fallback>
                <p:oleObj name="Visio" r:id="rId3" imgW="4988603" imgH="4897450" progId="Visio.Drawing.11">
                  <p:embed/>
                  <p:pic>
                    <p:nvPicPr>
                      <p:cNvPr id="6" name="Object 5"/>
                      <p:cNvPicPr>
                        <a:picLocks noChangeAspect="1" noChangeArrowheads="1"/>
                      </p:cNvPicPr>
                      <p:nvPr/>
                    </p:nvPicPr>
                    <p:blipFill>
                      <a:blip r:embed="rId4"/>
                      <a:srcRect/>
                      <a:stretch>
                        <a:fillRect/>
                      </a:stretch>
                    </p:blipFill>
                    <p:spPr bwMode="auto">
                      <a:xfrm>
                        <a:off x="2006865" y="635000"/>
                        <a:ext cx="4794250" cy="475853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7338754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More on Rework and Repetition</a:t>
            </a:r>
          </a:p>
          <a:p>
            <a:pPr marL="342900" indent="-342900">
              <a:buFont typeface="+mj-lt"/>
              <a:buAutoNum type="arabicPeriod"/>
            </a:pPr>
            <a:r>
              <a:rPr lang="en-US" sz="1400" dirty="0">
                <a:solidFill>
                  <a:schemeClr val="bg1">
                    <a:lumMod val="85000"/>
                  </a:schemeClr>
                </a:solidFill>
              </a:rPr>
              <a:t>Handling Events</a:t>
            </a:r>
          </a:p>
          <a:p>
            <a:pPr marL="342900" indent="-342900">
              <a:buFont typeface="+mj-lt"/>
              <a:buAutoNum type="arabicPeriod"/>
            </a:pPr>
            <a:r>
              <a:rPr lang="en-US" sz="1400" dirty="0">
                <a:solidFill>
                  <a:schemeClr val="bg1">
                    <a:lumMod val="85000"/>
                  </a:schemeClr>
                </a:solidFill>
              </a:rPr>
              <a:t>Handling Exceptions</a:t>
            </a:r>
          </a:p>
          <a:p>
            <a:pPr marL="342900" indent="-342900">
              <a:buFont typeface="+mj-lt"/>
              <a:buAutoNum type="arabicPeriod"/>
            </a:pPr>
            <a:r>
              <a:rPr lang="en-US" sz="1400" dirty="0"/>
              <a:t>Processes and Business Rules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Recap</a:t>
            </a:r>
            <a:endParaRPr lang="de-DE" sz="1400" dirty="0">
              <a:solidFill>
                <a:schemeClr val="bg1">
                  <a:lumMod val="85000"/>
                </a:schemeClr>
              </a:solidFill>
            </a:endParaRP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216961657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ttps://encrypted-tbn0.gstatic.com/images?q=tbn:ANd9GcTg741UvL8Fm1wgQCU_DKKIEBOnoZMB6C5mmcQES81Ii86mGEbsWG9Zd6Y9"/>
          <p:cNvSpPr>
            <a:spLocks noChangeAspect="1" noChangeArrowheads="1"/>
          </p:cNvSpPr>
          <p:nvPr/>
        </p:nvSpPr>
        <p:spPr bwMode="auto">
          <a:xfrm>
            <a:off x="814917" y="-113771"/>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eaLnBrk="0" fontAlgn="base" hangingPunct="0">
              <a:spcBef>
                <a:spcPct val="0"/>
              </a:spcBef>
              <a:spcAft>
                <a:spcPct val="0"/>
              </a:spcAft>
            </a:pPr>
            <a:endParaRPr lang="en-AU" sz="1833">
              <a:solidFill>
                <a:prstClr val="black"/>
              </a:solidFill>
              <a:latin typeface="Arial" charset="0"/>
              <a:ea typeface="ＭＳ Ｐゴシック" pitchFamily="34" charset="-128"/>
            </a:endParaRPr>
          </a:p>
        </p:txBody>
      </p:sp>
      <p:sp>
        <p:nvSpPr>
          <p:cNvPr id="3" name="Title 2"/>
          <p:cNvSpPr>
            <a:spLocks noGrp="1"/>
          </p:cNvSpPr>
          <p:nvPr>
            <p:ph type="title"/>
          </p:nvPr>
        </p:nvSpPr>
        <p:spPr/>
        <p:txBody>
          <a:bodyPr/>
          <a:lstStyle/>
          <a:p>
            <a:r>
              <a:rPr lang="en-US" dirty="0"/>
              <a:t>Processes and Business Rules</a:t>
            </a:r>
          </a:p>
        </p:txBody>
      </p:sp>
      <p:sp>
        <p:nvSpPr>
          <p:cNvPr id="4" name="Slide Number Placeholder 3"/>
          <p:cNvSpPr>
            <a:spLocks noGrp="1"/>
          </p:cNvSpPr>
          <p:nvPr>
            <p:ph type="sldNum" sz="quarter" idx="11"/>
          </p:nvPr>
        </p:nvSpPr>
        <p:spPr/>
        <p:txBody>
          <a:bodyPr/>
          <a:lstStyle/>
          <a:p>
            <a:fld id="{F06E539D-8AB8-485C-BFEF-50E8D5427D32}" type="slidenum">
              <a:rPr lang="en-AU" u="none" smtClean="0">
                <a:solidFill>
                  <a:prstClr val="black">
                    <a:lumMod val="50000"/>
                    <a:lumOff val="50000"/>
                  </a:prstClr>
                </a:solidFill>
              </a:rPr>
              <a:pPr/>
              <a:t>79</a:t>
            </a:fld>
            <a:endParaRPr lang="en-AU" u="none">
              <a:solidFill>
                <a:prstClr val="black">
                  <a:lumMod val="50000"/>
                  <a:lumOff val="50000"/>
                </a:prstClr>
              </a:solidFill>
            </a:endParaRPr>
          </a:p>
        </p:txBody>
      </p:sp>
      <p:sp>
        <p:nvSpPr>
          <p:cNvPr id="7" name="Rectangle 6"/>
          <p:cNvSpPr/>
          <p:nvPr/>
        </p:nvSpPr>
        <p:spPr>
          <a:xfrm>
            <a:off x="508729" y="1196958"/>
            <a:ext cx="8173357" cy="3785652"/>
          </a:xfrm>
          <a:prstGeom prst="rect">
            <a:avLst/>
          </a:prstGeom>
        </p:spPr>
        <p:txBody>
          <a:bodyPr wrap="square">
            <a:spAutoFit/>
          </a:bodyPr>
          <a:lstStyle/>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Business rules implement organizational policies or practices</a:t>
            </a:r>
          </a:p>
          <a:p>
            <a:pPr marL="238115" indent="-23811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Example: in an online shop platinum customers have a 20% discount for purchases over EUR 250.</a:t>
            </a:r>
          </a:p>
          <a:p>
            <a:pPr marL="238115" indent="-23811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38115"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In BPMN, business rules can be captured via:</a:t>
            </a:r>
          </a:p>
          <a:p>
            <a:pPr marL="695315" lvl="1"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Decision activities</a:t>
            </a:r>
          </a:p>
          <a:p>
            <a:pPr marL="695315" lvl="1" indent="-23811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695315" lvl="1"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Conditions on outgoing arcs of (X)OR-split</a:t>
            </a:r>
          </a:p>
          <a:p>
            <a:pPr marL="695315" lvl="1" indent="-23811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695315" lvl="1" indent="-238115">
              <a:buFont typeface="Arial" panose="020B0604020202020204" pitchFamily="34" charset="0"/>
              <a:buChar char="•"/>
            </a:pPr>
            <a:r>
              <a:rPr lang="en-US" sz="2000" dirty="0">
                <a:latin typeface="Arial" panose="020B0604020202020204" pitchFamily="34" charset="0"/>
                <a:cs typeface="Arial" panose="020B0604020202020204" pitchFamily="34" charset="0"/>
              </a:rPr>
              <a:t>Conditional events</a:t>
            </a:r>
          </a:p>
          <a:p>
            <a:pPr marL="695315" lvl="1" indent="-238115">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1C2AC28-B9DB-004F-BB28-4100A875E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88" y="4661729"/>
            <a:ext cx="610708" cy="641761"/>
          </a:xfrm>
          <a:prstGeom prst="rect">
            <a:avLst/>
          </a:prstGeom>
        </p:spPr>
      </p:pic>
    </p:spTree>
    <p:extLst>
      <p:ext uri="{BB962C8B-B14F-4D97-AF65-F5344CB8AC3E}">
        <p14:creationId xmlns:p14="http://schemas.microsoft.com/office/powerpoint/2010/main" val="26995593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515" name="Rectangle 3"/>
          <p:cNvSpPr>
            <a:spLocks noGrp="1" noChangeArrowheads="1"/>
          </p:cNvSpPr>
          <p:nvPr>
            <p:ph idx="1"/>
          </p:nvPr>
        </p:nvSpPr>
        <p:spPr>
          <a:xfrm>
            <a:off x="462407" y="1240552"/>
            <a:ext cx="7759644" cy="3853905"/>
          </a:xfrm>
        </p:spPr>
        <p:txBody>
          <a:bodyPr>
            <a:noAutofit/>
          </a:bodyPr>
          <a:lstStyle/>
          <a:p>
            <a:pPr marL="0" indent="0">
              <a:buNone/>
            </a:pPr>
            <a:r>
              <a:rPr lang="en-AU" dirty="0"/>
              <a:t>Arbitrary = unstructured, i.e. it can have multiple entry and exit nodes (non-SESE).</a:t>
            </a:r>
          </a:p>
        </p:txBody>
      </p:sp>
      <p:sp>
        <p:nvSpPr>
          <p:cNvPr id="3" name="Slide Number Placeholder 2"/>
          <p:cNvSpPr>
            <a:spLocks noGrp="1"/>
          </p:cNvSpPr>
          <p:nvPr>
            <p:ph type="sldNum" sz="quarter" idx="12"/>
          </p:nvPr>
        </p:nvSpPr>
        <p:spPr/>
        <p:txBody>
          <a:bodyPr/>
          <a:lstStyle/>
          <a:p>
            <a:pPr>
              <a:defRPr/>
            </a:pPr>
            <a:fld id="{C868A3D3-424C-46E2-8E4A-7029C04BAF7D}" type="slidenum">
              <a:rPr lang="de-DE" smtClean="0">
                <a:solidFill>
                  <a:prstClr val="black">
                    <a:lumMod val="50000"/>
                    <a:lumOff val="50000"/>
                  </a:prstClr>
                </a:solidFill>
              </a:rPr>
              <a:pPr>
                <a:defRPr/>
              </a:pPr>
              <a:t>8</a:t>
            </a:fld>
            <a:endParaRPr lang="de-DE">
              <a:solidFill>
                <a:prstClr val="black">
                  <a:lumMod val="50000"/>
                  <a:lumOff val="50000"/>
                </a:prstClr>
              </a:solidFill>
            </a:endParaRPr>
          </a:p>
        </p:txBody>
      </p:sp>
      <p:sp>
        <p:nvSpPr>
          <p:cNvPr id="2" name="Title 1"/>
          <p:cNvSpPr>
            <a:spLocks noGrp="1"/>
          </p:cNvSpPr>
          <p:nvPr>
            <p:ph type="title"/>
          </p:nvPr>
        </p:nvSpPr>
        <p:spPr/>
        <p:txBody>
          <a:bodyPr/>
          <a:lstStyle/>
          <a:p>
            <a:pPr algn="l"/>
            <a:r>
              <a:rPr lang="en-US" dirty="0"/>
              <a:t>Arbitrary Cycles</a:t>
            </a:r>
          </a:p>
        </p:txBody>
      </p:sp>
      <p:graphicFrame>
        <p:nvGraphicFramePr>
          <p:cNvPr id="732164" name="Object 5"/>
          <p:cNvGraphicFramePr>
            <a:graphicFrameLocks noChangeAspect="1"/>
          </p:cNvGraphicFramePr>
          <p:nvPr>
            <p:extLst/>
          </p:nvPr>
        </p:nvGraphicFramePr>
        <p:xfrm>
          <a:off x="716993" y="1802075"/>
          <a:ext cx="7460203" cy="2732943"/>
        </p:xfrm>
        <a:graphic>
          <a:graphicData uri="http://schemas.openxmlformats.org/presentationml/2006/ole">
            <mc:AlternateContent xmlns:mc="http://schemas.openxmlformats.org/markup-compatibility/2006">
              <mc:Choice xmlns:v="urn:schemas-microsoft-com:vml" Requires="v">
                <p:oleObj spid="_x0000_s41067" name="Visio" r:id="rId4" imgW="9784697" imgH="3880534" progId="Visio.Drawing.11">
                  <p:embed/>
                </p:oleObj>
              </mc:Choice>
              <mc:Fallback>
                <p:oleObj name="Visio" r:id="rId4" imgW="9784697" imgH="3880534" progId="Visio.Drawing.11">
                  <p:embed/>
                  <p:pic>
                    <p:nvPicPr>
                      <p:cNvPr id="732164" name="Object 5"/>
                      <p:cNvPicPr>
                        <a:picLocks noChangeAspect="1" noChangeArrowheads="1"/>
                      </p:cNvPicPr>
                      <p:nvPr/>
                    </p:nvPicPr>
                    <p:blipFill>
                      <a:blip r:embed="rId5"/>
                      <a:srcRect/>
                      <a:stretch>
                        <a:fillRect/>
                      </a:stretch>
                    </p:blipFill>
                    <p:spPr bwMode="auto">
                      <a:xfrm>
                        <a:off x="716993" y="1802075"/>
                        <a:ext cx="7460203" cy="273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4"/>
          <p:cNvSpPr txBox="1">
            <a:spLocks noChangeArrowheads="1"/>
          </p:cNvSpPr>
          <p:nvPr/>
        </p:nvSpPr>
        <p:spPr bwMode="auto">
          <a:xfrm>
            <a:off x="3106088" y="2287043"/>
            <a:ext cx="993848" cy="261610"/>
          </a:xfrm>
          <a:prstGeom prst="rect">
            <a:avLst/>
          </a:prstGeom>
          <a:noFill/>
          <a:ln w="9525">
            <a:noFill/>
            <a:miter lim="800000"/>
            <a:headEnd/>
            <a:tailEnd/>
          </a:ln>
          <a:effectLst/>
        </p:spPr>
        <p:txBody>
          <a:bodyPr wrap="square">
            <a:spAutoFit/>
          </a:bodyPr>
          <a:lstStyle/>
          <a:p>
            <a:pPr algn="ctr" defTabSz="703374">
              <a:defRPr/>
            </a:pPr>
            <a:r>
              <a:rPr lang="en-AU" sz="1100" kern="0" dirty="0">
                <a:solidFill>
                  <a:sysClr val="windowText" lastClr="000000"/>
                </a:solidFill>
                <a:latin typeface="Arial" panose="020B0604020202020204" pitchFamily="34" charset="0"/>
                <a:ea typeface="ＭＳ Ｐゴシック" pitchFamily="34" charset="-128"/>
                <a:cs typeface="Arial" panose="020B0604020202020204" pitchFamily="34" charset="0"/>
              </a:rPr>
              <a:t>entry point</a:t>
            </a:r>
          </a:p>
        </p:txBody>
      </p:sp>
      <p:sp>
        <p:nvSpPr>
          <p:cNvPr id="9" name="Text Box 4"/>
          <p:cNvSpPr txBox="1">
            <a:spLocks noChangeArrowheads="1"/>
          </p:cNvSpPr>
          <p:nvPr/>
        </p:nvSpPr>
        <p:spPr bwMode="auto">
          <a:xfrm>
            <a:off x="6955351" y="2278668"/>
            <a:ext cx="929465" cy="261610"/>
          </a:xfrm>
          <a:prstGeom prst="rect">
            <a:avLst/>
          </a:prstGeom>
          <a:noFill/>
          <a:ln w="9525">
            <a:noFill/>
            <a:miter lim="800000"/>
            <a:headEnd/>
            <a:tailEnd/>
          </a:ln>
          <a:effectLst/>
        </p:spPr>
        <p:txBody>
          <a:bodyPr wrap="square">
            <a:spAutoFit/>
          </a:bodyPr>
          <a:lstStyle/>
          <a:p>
            <a:pPr algn="ctr" defTabSz="703374">
              <a:defRPr/>
            </a:pPr>
            <a:r>
              <a:rPr lang="en-AU" sz="1100" kern="0" dirty="0">
                <a:solidFill>
                  <a:sysClr val="windowText" lastClr="000000"/>
                </a:solidFill>
                <a:latin typeface="Arial" panose="020B0604020202020204" pitchFamily="34" charset="0"/>
                <a:ea typeface="ＭＳ Ｐゴシック" pitchFamily="34" charset="-128"/>
                <a:cs typeface="Arial" panose="020B0604020202020204" pitchFamily="34" charset="0"/>
              </a:rPr>
              <a:t>exit point</a:t>
            </a:r>
          </a:p>
        </p:txBody>
      </p:sp>
      <p:sp>
        <p:nvSpPr>
          <p:cNvPr id="11" name="Text Box 4"/>
          <p:cNvSpPr txBox="1">
            <a:spLocks noChangeArrowheads="1"/>
          </p:cNvSpPr>
          <p:nvPr/>
        </p:nvSpPr>
        <p:spPr bwMode="auto">
          <a:xfrm>
            <a:off x="3706385" y="3702183"/>
            <a:ext cx="929465" cy="261610"/>
          </a:xfrm>
          <a:prstGeom prst="rect">
            <a:avLst/>
          </a:prstGeom>
          <a:noFill/>
          <a:ln w="9525">
            <a:noFill/>
            <a:miter lim="800000"/>
            <a:headEnd/>
            <a:tailEnd/>
          </a:ln>
          <a:effectLst/>
        </p:spPr>
        <p:txBody>
          <a:bodyPr wrap="square">
            <a:spAutoFit/>
          </a:bodyPr>
          <a:lstStyle/>
          <a:p>
            <a:pPr algn="ctr" defTabSz="703374">
              <a:defRPr/>
            </a:pPr>
            <a:r>
              <a:rPr lang="en-AU" sz="1100" kern="0" dirty="0">
                <a:solidFill>
                  <a:sysClr val="windowText" lastClr="000000"/>
                </a:solidFill>
                <a:latin typeface="Arial" panose="020B0604020202020204" pitchFamily="34" charset="0"/>
                <a:ea typeface="ＭＳ Ｐゴシック" pitchFamily="34" charset="-128"/>
                <a:cs typeface="Arial" panose="020B0604020202020204" pitchFamily="34" charset="0"/>
              </a:rPr>
              <a:t>exit point</a:t>
            </a:r>
          </a:p>
        </p:txBody>
      </p:sp>
      <p:sp>
        <p:nvSpPr>
          <p:cNvPr id="12" name="Text Box 4"/>
          <p:cNvSpPr txBox="1">
            <a:spLocks noChangeArrowheads="1"/>
          </p:cNvSpPr>
          <p:nvPr/>
        </p:nvSpPr>
        <p:spPr bwMode="auto">
          <a:xfrm>
            <a:off x="5551187" y="2278670"/>
            <a:ext cx="993848" cy="261610"/>
          </a:xfrm>
          <a:prstGeom prst="rect">
            <a:avLst/>
          </a:prstGeom>
          <a:noFill/>
          <a:ln w="9525">
            <a:noFill/>
            <a:miter lim="800000"/>
            <a:headEnd/>
            <a:tailEnd/>
          </a:ln>
          <a:effectLst/>
        </p:spPr>
        <p:txBody>
          <a:bodyPr wrap="square">
            <a:spAutoFit/>
          </a:bodyPr>
          <a:lstStyle/>
          <a:p>
            <a:pPr algn="ctr" defTabSz="703374">
              <a:defRPr/>
            </a:pPr>
            <a:r>
              <a:rPr lang="en-AU" sz="1100" kern="0" dirty="0">
                <a:solidFill>
                  <a:sysClr val="windowText" lastClr="000000"/>
                </a:solidFill>
                <a:latin typeface="Arial" panose="020B0604020202020204" pitchFamily="34" charset="0"/>
                <a:ea typeface="ＭＳ Ｐゴシック" pitchFamily="34" charset="-128"/>
                <a:cs typeface="Arial" panose="020B0604020202020204" pitchFamily="34" charset="0"/>
              </a:rPr>
              <a:t>entry point</a:t>
            </a:r>
          </a:p>
        </p:txBody>
      </p:sp>
      <p:graphicFrame>
        <p:nvGraphicFramePr>
          <p:cNvPr id="737283" name="Object 5"/>
          <p:cNvGraphicFramePr>
            <a:graphicFrameLocks noChangeAspect="1"/>
          </p:cNvGraphicFramePr>
          <p:nvPr>
            <p:extLst/>
          </p:nvPr>
        </p:nvGraphicFramePr>
        <p:xfrm>
          <a:off x="713534" y="1801034"/>
          <a:ext cx="7460028" cy="2732943"/>
        </p:xfrm>
        <a:graphic>
          <a:graphicData uri="http://schemas.openxmlformats.org/presentationml/2006/ole">
            <mc:AlternateContent xmlns:mc="http://schemas.openxmlformats.org/markup-compatibility/2006">
              <mc:Choice xmlns:v="urn:schemas-microsoft-com:vml" Requires="v">
                <p:oleObj spid="_x0000_s41068" name="Visio" r:id="rId6" imgW="9784619" imgH="3880526" progId="Visio.Drawing.11">
                  <p:embed/>
                </p:oleObj>
              </mc:Choice>
              <mc:Fallback>
                <p:oleObj name="Visio" r:id="rId6" imgW="9784619" imgH="3880526" progId="Visio.Drawing.11">
                  <p:embed/>
                  <p:pic>
                    <p:nvPicPr>
                      <p:cNvPr id="73728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534" y="1801034"/>
                        <a:ext cx="7460028" cy="273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84729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283"/>
                                        </p:tgtEl>
                                        <p:attrNameLst>
                                          <p:attrName>style.visibility</p:attrName>
                                        </p:attrNameLst>
                                      </p:cBhvr>
                                      <p:to>
                                        <p:strVal val="visible"/>
                                      </p:to>
                                    </p:set>
                                    <p:animEffect transition="in" filter="fade">
                                      <p:cBhvr>
                                        <p:cTn id="7" dur="500"/>
                                        <p:tgtEl>
                                          <p:spTgt spid="737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9487391-D708-F04F-A4C9-AA15679978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4558" y="1344612"/>
            <a:ext cx="5565614" cy="4160085"/>
          </a:xfrm>
        </p:spPr>
      </p:pic>
      <p:sp>
        <p:nvSpPr>
          <p:cNvPr id="4" name="Slide Number Placeholder 3">
            <a:extLst>
              <a:ext uri="{FF2B5EF4-FFF2-40B4-BE49-F238E27FC236}">
                <a16:creationId xmlns:a16="http://schemas.microsoft.com/office/drawing/2014/main" id="{805CF7C3-C203-1B4E-AE22-BA04668645CE}"/>
              </a:ext>
            </a:extLst>
          </p:cNvPr>
          <p:cNvSpPr>
            <a:spLocks noGrp="1"/>
          </p:cNvSpPr>
          <p:nvPr>
            <p:ph type="sldNum" sz="quarter" idx="12"/>
          </p:nvPr>
        </p:nvSpPr>
        <p:spPr/>
        <p:txBody>
          <a:bodyPr/>
          <a:lstStyle/>
          <a:p>
            <a:fld id="{BE3DC40E-DBBE-4E2D-9EEC-FBF0DA0E9179}" type="slidenum">
              <a:rPr lang="de-AT" smtClean="0"/>
              <a:pPr/>
              <a:t>80</a:t>
            </a:fld>
            <a:endParaRPr lang="de-AT" dirty="0"/>
          </a:p>
        </p:txBody>
      </p:sp>
      <p:sp>
        <p:nvSpPr>
          <p:cNvPr id="6" name="Title 5">
            <a:extLst>
              <a:ext uri="{FF2B5EF4-FFF2-40B4-BE49-F238E27FC236}">
                <a16:creationId xmlns:a16="http://schemas.microsoft.com/office/drawing/2014/main" id="{023B5CD1-3E67-9A41-830C-17D91AE756D6}"/>
              </a:ext>
            </a:extLst>
          </p:cNvPr>
          <p:cNvSpPr>
            <a:spLocks noGrp="1"/>
          </p:cNvSpPr>
          <p:nvPr>
            <p:ph type="title"/>
          </p:nvPr>
        </p:nvSpPr>
        <p:spPr/>
        <p:txBody>
          <a:bodyPr/>
          <a:lstStyle/>
          <a:p>
            <a:r>
              <a:rPr lang="en-US" dirty="0"/>
              <a:t>Example: conditional event</a:t>
            </a:r>
          </a:p>
        </p:txBody>
      </p:sp>
      <p:sp>
        <p:nvSpPr>
          <p:cNvPr id="10" name="Rectangle 9">
            <a:extLst>
              <a:ext uri="{FF2B5EF4-FFF2-40B4-BE49-F238E27FC236}">
                <a16:creationId xmlns:a16="http://schemas.microsoft.com/office/drawing/2014/main" id="{65235229-2BCD-3E46-93CF-9C9FC88BC7FF}"/>
              </a:ext>
            </a:extLst>
          </p:cNvPr>
          <p:cNvSpPr>
            <a:spLocks noChangeArrowheads="1"/>
          </p:cNvSpPr>
          <p:nvPr/>
        </p:nvSpPr>
        <p:spPr bwMode="auto">
          <a:xfrm>
            <a:off x="414770" y="1122454"/>
            <a:ext cx="2749471" cy="400110"/>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200" u="sng" kern="1200">
                <a:solidFill>
                  <a:schemeClr val="tx1"/>
                </a:solidFill>
                <a:latin typeface="Arial" charset="0"/>
                <a:ea typeface="ＭＳ Ｐゴシック" pitchFamily="34" charset="-128"/>
                <a:cs typeface="+mn-cs"/>
              </a:defRPr>
            </a:lvl5pPr>
            <a:lvl6pPr marL="2286000" algn="l" defTabSz="914400" rtl="0" eaLnBrk="1" latinLnBrk="0" hangingPunct="1">
              <a:defRPr sz="2200" u="sng" kern="1200">
                <a:solidFill>
                  <a:schemeClr val="tx1"/>
                </a:solidFill>
                <a:latin typeface="Arial" charset="0"/>
                <a:ea typeface="ＭＳ Ｐゴシック" pitchFamily="34" charset="-128"/>
                <a:cs typeface="+mn-cs"/>
              </a:defRPr>
            </a:lvl6pPr>
            <a:lvl7pPr marL="2743200" algn="l" defTabSz="914400" rtl="0" eaLnBrk="1" latinLnBrk="0" hangingPunct="1">
              <a:defRPr sz="2200" u="sng" kern="1200">
                <a:solidFill>
                  <a:schemeClr val="tx1"/>
                </a:solidFill>
                <a:latin typeface="Arial" charset="0"/>
                <a:ea typeface="ＭＳ Ｐゴシック" pitchFamily="34" charset="-128"/>
                <a:cs typeface="+mn-cs"/>
              </a:defRPr>
            </a:lvl7pPr>
            <a:lvl8pPr marL="3200400" algn="l" defTabSz="914400" rtl="0" eaLnBrk="1" latinLnBrk="0" hangingPunct="1">
              <a:defRPr sz="2200" u="sng" kern="1200">
                <a:solidFill>
                  <a:schemeClr val="tx1"/>
                </a:solidFill>
                <a:latin typeface="Arial" charset="0"/>
                <a:ea typeface="ＭＳ Ｐゴシック" pitchFamily="34" charset="-128"/>
                <a:cs typeface="+mn-cs"/>
              </a:defRPr>
            </a:lvl8pPr>
            <a:lvl9pPr marL="3657600" algn="l" defTabSz="914400" rtl="0" eaLnBrk="1" latinLnBrk="0" hangingPunct="1">
              <a:defRPr sz="2200" u="sng" kern="1200">
                <a:solidFill>
                  <a:schemeClr val="tx1"/>
                </a:solidFill>
                <a:latin typeface="Arial" charset="0"/>
                <a:ea typeface="ＭＳ Ｐゴシック" pitchFamily="34" charset="-128"/>
                <a:cs typeface="+mn-cs"/>
              </a:defRPr>
            </a:lvl9pPr>
          </a:lstStyle>
          <a:p>
            <a:r>
              <a:rPr lang="en-AU" sz="2000" b="1" u="none" dirty="0">
                <a:latin typeface="Arial" panose="020B0604020202020204" pitchFamily="34" charset="0"/>
                <a:cs typeface="Arial" panose="020B0604020202020204" pitchFamily="34" charset="0"/>
              </a:rPr>
              <a:t>Replenishment order</a:t>
            </a:r>
          </a:p>
        </p:txBody>
      </p:sp>
    </p:spTree>
    <p:extLst>
      <p:ext uri="{BB962C8B-B14F-4D97-AF65-F5344CB8AC3E}">
        <p14:creationId xmlns:p14="http://schemas.microsoft.com/office/powerpoint/2010/main" val="207051199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6845" y="1344613"/>
            <a:ext cx="7764463" cy="3859212"/>
          </a:xfrm>
        </p:spPr>
        <p:txBody>
          <a:bodyPr>
            <a:normAutofit/>
          </a:bodyPr>
          <a:lstStyle/>
          <a:p>
            <a:pPr marL="0" indent="0">
              <a:buNone/>
            </a:pPr>
            <a:r>
              <a:rPr lang="en-AU" sz="2000" dirty="0"/>
              <a:t>Model the following business process snippet.</a:t>
            </a:r>
          </a:p>
          <a:p>
            <a:pPr marL="0" indent="0">
              <a:buNone/>
            </a:pPr>
            <a:endParaRPr lang="en-AU" sz="2000" dirty="0"/>
          </a:p>
          <a:p>
            <a:pPr marL="0" indent="0">
              <a:buNone/>
            </a:pPr>
            <a:r>
              <a:rPr lang="en-AU" sz="1800" i="1" dirty="0"/>
              <a:t>In a stock exchange, stock price variations are continuously monitored during the day. A day starts when the opening bell rings and concludes when the closing bell rings. Between the two bells, every time the stock price changes by more than 10%, the entity of the change is first determined. Next, if the change is high, a “high stock price” alert is sent, otherwise a “low stock price” alert is sent.</a:t>
            </a:r>
          </a:p>
          <a:p>
            <a:pPr marL="0" indent="0">
              <a:buNone/>
            </a:pPr>
            <a:endParaRPr lang="en-AU" sz="2000" dirty="0"/>
          </a:p>
        </p:txBody>
      </p:sp>
      <p:sp>
        <p:nvSpPr>
          <p:cNvPr id="3" name="Title 2"/>
          <p:cNvSpPr>
            <a:spLocks noGrp="1"/>
          </p:cNvSpPr>
          <p:nvPr>
            <p:ph type="title"/>
          </p:nvPr>
        </p:nvSpPr>
        <p:spPr>
          <a:xfrm>
            <a:off x="552053" y="139700"/>
            <a:ext cx="6840000" cy="903822"/>
          </a:xfrm>
        </p:spPr>
        <p:txBody>
          <a:bodyPr/>
          <a:lstStyle/>
          <a:p>
            <a:r>
              <a:rPr lang="en-US" dirty="0"/>
              <a:t>Exercise 4.14</a:t>
            </a:r>
          </a:p>
        </p:txBody>
      </p:sp>
    </p:spTree>
    <p:extLst>
      <p:ext uri="{BB962C8B-B14F-4D97-AF65-F5344CB8AC3E}">
        <p14:creationId xmlns:p14="http://schemas.microsoft.com/office/powerpoint/2010/main" val="715210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a:t>Contents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More on Rework and Repetition</a:t>
            </a:r>
          </a:p>
          <a:p>
            <a:pPr marL="342900" indent="-342900">
              <a:buFont typeface="+mj-lt"/>
              <a:buAutoNum type="arabicPeriod"/>
            </a:pPr>
            <a:r>
              <a:rPr lang="en-US" sz="1400" dirty="0">
                <a:solidFill>
                  <a:schemeClr val="bg1">
                    <a:lumMod val="85000"/>
                  </a:schemeClr>
                </a:solidFill>
              </a:rPr>
              <a:t>Handling Events</a:t>
            </a:r>
          </a:p>
          <a:p>
            <a:pPr marL="342900" indent="-342900">
              <a:buFont typeface="+mj-lt"/>
              <a:buAutoNum type="arabicPeriod"/>
            </a:pPr>
            <a:r>
              <a:rPr lang="en-US" sz="1400" dirty="0">
                <a:solidFill>
                  <a:schemeClr val="bg1">
                    <a:lumMod val="85000"/>
                  </a:schemeClr>
                </a:solidFill>
              </a:rPr>
              <a:t>Handling Exceptions</a:t>
            </a:r>
          </a:p>
          <a:p>
            <a:pPr marL="342900" indent="-342900">
              <a:lnSpc>
                <a:spcPct val="110000"/>
              </a:lnSpc>
              <a:buClr>
                <a:schemeClr val="bg1">
                  <a:lumMod val="95000"/>
                </a:schemeClr>
              </a:buClr>
              <a:buFont typeface="+mj-lt"/>
              <a:buAutoNum type="arabicPeriod"/>
            </a:pPr>
            <a:r>
              <a:rPr lang="en-US" sz="1400" dirty="0">
                <a:solidFill>
                  <a:schemeClr val="bg1">
                    <a:lumMod val="85000"/>
                  </a:schemeClr>
                </a:solidFill>
              </a:rPr>
              <a:t>Processes and Business Rules</a:t>
            </a:r>
          </a:p>
          <a:p>
            <a:pPr marL="342900" indent="-342900">
              <a:lnSpc>
                <a:spcPct val="110000"/>
              </a:lnSpc>
              <a:buClr>
                <a:schemeClr val="bg1">
                  <a:lumMod val="95000"/>
                </a:schemeClr>
              </a:buClr>
              <a:buFont typeface="+mj-lt"/>
              <a:buAutoNum type="arabicPeriod"/>
            </a:pPr>
            <a:r>
              <a:rPr lang="en-US" sz="1400" dirty="0"/>
              <a:t>Recap</a:t>
            </a:r>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a:latin typeface="Arial" panose="020B0604020202020204" pitchFamily="34" charset="0"/>
                <a:cs typeface="Arial" panose="020B0604020202020204" pitchFamily="34" charset="0"/>
              </a:rPr>
              <a:t>Chapter 4: </a:t>
            </a:r>
            <a:r>
              <a:rPr lang="de-AT" dirty="0" err="1">
                <a:latin typeface="Arial" panose="020B0604020202020204" pitchFamily="34" charset="0"/>
                <a:cs typeface="Arial" panose="020B0604020202020204" pitchFamily="34" charset="0"/>
              </a:rPr>
              <a:t>Advanced</a:t>
            </a:r>
            <a:r>
              <a:rPr lang="de-AT" dirty="0">
                <a:latin typeface="Arial" panose="020B0604020202020204" pitchFamily="34" charset="0"/>
                <a:cs typeface="Arial" panose="020B0604020202020204" pitchFamily="34" charset="0"/>
              </a:rPr>
              <a:t> </a:t>
            </a:r>
            <a:r>
              <a:rPr lang="de-AT" dirty="0" err="1">
                <a:latin typeface="Arial" panose="020B0604020202020204" pitchFamily="34" charset="0"/>
                <a:cs typeface="Arial" panose="020B0604020202020204" pitchFamily="34" charset="0"/>
              </a:rPr>
              <a:t>Process</a:t>
            </a:r>
            <a:r>
              <a:rPr lang="de-AT" dirty="0">
                <a:latin typeface="Arial" panose="020B0604020202020204" pitchFamily="34" charset="0"/>
                <a:cs typeface="Arial" panose="020B0604020202020204" pitchFamily="34" charset="0"/>
              </a:rPr>
              <a:t> Modeling</a:t>
            </a:r>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878316648"/>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631836" y="1344613"/>
            <a:ext cx="8237844" cy="4468358"/>
          </a:xfrm>
        </p:spPr>
        <p:txBody>
          <a:bodyPr>
            <a:normAutofit/>
          </a:bodyPr>
          <a:lstStyle/>
          <a:p>
            <a:pPr marL="457200" indent="-457200">
              <a:buFont typeface="+mj-lt"/>
              <a:buAutoNum type="arabicPeriod"/>
            </a:pPr>
            <a:r>
              <a:rPr lang="en-AU" sz="2200" dirty="0"/>
              <a:t>Structured loops can be modelled with loop activities, but arbitrary cycles cannot</a:t>
            </a:r>
          </a:p>
          <a:p>
            <a:pPr marL="457200" indent="-457200">
              <a:buFont typeface="+mj-lt"/>
              <a:buAutoNum type="arabicPeriod"/>
            </a:pPr>
            <a:r>
              <a:rPr lang="en-AU" sz="2200" dirty="0"/>
              <a:t>Multi-instance activities model activities that need to be executed multiple times without a-priori knowledge of their number</a:t>
            </a:r>
          </a:p>
          <a:p>
            <a:pPr marL="457200" indent="-457200">
              <a:buFont typeface="+mj-lt"/>
              <a:buAutoNum type="arabicPeriod"/>
            </a:pPr>
            <a:r>
              <a:rPr lang="en-AU" sz="2200" dirty="0"/>
              <a:t>Multi-instantiation extends to business objects and resources</a:t>
            </a:r>
          </a:p>
          <a:p>
            <a:pPr marL="457200" indent="-457200">
              <a:buFont typeface="+mj-lt"/>
              <a:buAutoNum type="arabicPeriod"/>
            </a:pPr>
            <a:r>
              <a:rPr lang="en-AU" sz="2200" dirty="0"/>
              <a:t>Intermediate events can either be catching or throwing</a:t>
            </a:r>
          </a:p>
          <a:p>
            <a:pPr marL="457200" indent="-457200">
              <a:buFont typeface="+mj-lt"/>
              <a:buAutoNum type="arabicPeriod"/>
            </a:pPr>
            <a:r>
              <a:rPr lang="en-AU" sz="2200" dirty="0"/>
              <a:t>Message events capture message exchange at the start, during and at the end of a process</a:t>
            </a:r>
          </a:p>
          <a:p>
            <a:pPr marL="457200" indent="-457200">
              <a:buFont typeface="+mj-lt"/>
              <a:buAutoNum type="arabicPeriod"/>
            </a:pPr>
            <a:r>
              <a:rPr lang="en-AU" sz="2200" dirty="0"/>
              <a:t>Timer events capture temporal events (absolute or periodic)</a:t>
            </a:r>
          </a:p>
          <a:p>
            <a:pPr marL="457200" indent="-457200">
              <a:buFont typeface="+mj-lt"/>
              <a:buAutoNum type="arabicPeriod"/>
            </a:pPr>
            <a:endParaRPr lang="en-AU" sz="2200" dirty="0"/>
          </a:p>
        </p:txBody>
      </p:sp>
      <p:sp>
        <p:nvSpPr>
          <p:cNvPr id="6" name="Titel 5"/>
          <p:cNvSpPr>
            <a:spLocks noGrp="1"/>
          </p:cNvSpPr>
          <p:nvPr>
            <p:ph type="title"/>
          </p:nvPr>
        </p:nvSpPr>
        <p:spPr/>
        <p:txBody>
          <a:bodyPr/>
          <a:lstStyle/>
          <a:p>
            <a:r>
              <a:rPr lang="de-DE" dirty="0" err="1"/>
              <a:t>Recap</a:t>
            </a:r>
            <a:endParaRPr lang="de-DE" dirty="0"/>
          </a:p>
        </p:txBody>
      </p:sp>
    </p:spTree>
    <p:extLst>
      <p:ext uri="{BB962C8B-B14F-4D97-AF65-F5344CB8AC3E}">
        <p14:creationId xmlns:p14="http://schemas.microsoft.com/office/powerpoint/2010/main" val="261328492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631836" y="1344613"/>
            <a:ext cx="8237844" cy="4468358"/>
          </a:xfrm>
        </p:spPr>
        <p:txBody>
          <a:bodyPr>
            <a:noAutofit/>
          </a:bodyPr>
          <a:lstStyle/>
          <a:p>
            <a:pPr marL="457200" indent="-457200">
              <a:buFont typeface="+mj-lt"/>
              <a:buAutoNum type="arabicPeriod" startAt="7"/>
            </a:pPr>
            <a:r>
              <a:rPr lang="en-AU" sz="2000" dirty="0"/>
              <a:t>Exceptions can be technology or business based, and either internal, external or activity timeouts</a:t>
            </a:r>
          </a:p>
          <a:p>
            <a:pPr marL="457200" indent="-457200">
              <a:buFont typeface="+mj-lt"/>
              <a:buAutoNum type="arabicPeriod" startAt="7"/>
            </a:pPr>
            <a:r>
              <a:rPr lang="en-AU" sz="2000" dirty="0"/>
              <a:t>The simplest way to handle exceptions is via process abortion using terminate events</a:t>
            </a:r>
          </a:p>
          <a:p>
            <a:pPr marL="457200" indent="-457200">
              <a:buFont typeface="+mj-lt"/>
              <a:buAutoNum type="arabicPeriod" startAt="7"/>
            </a:pPr>
            <a:r>
              <a:rPr lang="en-AU" sz="2000" dirty="0"/>
              <a:t>Boundary error events capture internal extensions</a:t>
            </a:r>
          </a:p>
          <a:p>
            <a:pPr marL="457200" indent="-457200">
              <a:buFont typeface="+mj-lt"/>
              <a:buAutoNum type="arabicPeriod" startAt="7"/>
            </a:pPr>
            <a:r>
              <a:rPr lang="en-AU" sz="2000" dirty="0"/>
              <a:t>Boundary message events capture external extensions</a:t>
            </a:r>
          </a:p>
          <a:p>
            <a:pPr marL="457200" indent="-457200">
              <a:buFont typeface="+mj-lt"/>
              <a:buAutoNum type="arabicPeriod" startAt="7"/>
            </a:pPr>
            <a:r>
              <a:rPr lang="en-AU" sz="2000" dirty="0"/>
              <a:t>Boundary timer events capture activity timeouts</a:t>
            </a:r>
          </a:p>
          <a:p>
            <a:pPr marL="457200" indent="-457200">
              <a:buFont typeface="+mj-lt"/>
              <a:buAutoNum type="arabicPeriod" startAt="7"/>
            </a:pPr>
            <a:r>
              <a:rPr lang="en-AU" sz="2000" dirty="0"/>
              <a:t>Signal events broadcast multiple messages and can be used to capture complex exceptions</a:t>
            </a:r>
          </a:p>
          <a:p>
            <a:pPr marL="457200" indent="-457200">
              <a:buFont typeface="+mj-lt"/>
              <a:buAutoNum type="arabicPeriod" startAt="7"/>
            </a:pPr>
            <a:r>
              <a:rPr lang="en-AU" sz="2000" dirty="0"/>
              <a:t>Compensation events are required to revert the effects of completed activities</a:t>
            </a:r>
          </a:p>
          <a:p>
            <a:pPr marL="457200" indent="-457200">
              <a:buFont typeface="+mj-lt"/>
              <a:buAutoNum type="arabicPeriod" startAt="7"/>
            </a:pPr>
            <a:r>
              <a:rPr lang="en-AU" sz="2000" dirty="0"/>
              <a:t>Conditional events are one way of capturing business rules</a:t>
            </a:r>
          </a:p>
          <a:p>
            <a:pPr marL="457200" indent="-457200">
              <a:buFont typeface="+mj-lt"/>
              <a:buAutoNum type="arabicPeriod" startAt="7"/>
            </a:pPr>
            <a:endParaRPr lang="en-AU" sz="2200" dirty="0"/>
          </a:p>
        </p:txBody>
      </p:sp>
      <p:sp>
        <p:nvSpPr>
          <p:cNvPr id="6" name="Titel 5"/>
          <p:cNvSpPr>
            <a:spLocks noGrp="1"/>
          </p:cNvSpPr>
          <p:nvPr>
            <p:ph type="title"/>
          </p:nvPr>
        </p:nvSpPr>
        <p:spPr/>
        <p:txBody>
          <a:bodyPr/>
          <a:lstStyle/>
          <a:p>
            <a:r>
              <a:rPr lang="de-DE" dirty="0" err="1"/>
              <a:t>Recap</a:t>
            </a:r>
            <a:r>
              <a:rPr lang="de-DE" dirty="0"/>
              <a:t> (</a:t>
            </a:r>
            <a:r>
              <a:rPr lang="de-DE" dirty="0" err="1"/>
              <a:t>cont‘ed</a:t>
            </a:r>
            <a:r>
              <a:rPr lang="de-DE" dirty="0"/>
              <a:t>)</a:t>
            </a:r>
          </a:p>
        </p:txBody>
      </p:sp>
    </p:spTree>
    <p:extLst>
      <p:ext uri="{BB962C8B-B14F-4D97-AF65-F5344CB8AC3E}">
        <p14:creationId xmlns:p14="http://schemas.microsoft.com/office/powerpoint/2010/main" val="18303218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44613"/>
            <a:ext cx="8611386" cy="3859212"/>
          </a:xfrm>
        </p:spPr>
        <p:txBody>
          <a:bodyPr>
            <a:normAutofit/>
          </a:bodyPr>
          <a:lstStyle/>
          <a:p>
            <a:r>
              <a:rPr lang="en-AU" sz="1800" dirty="0"/>
              <a:t>Identify the entry and exit points that delimit the unstructured cycles in the process model shown below. What are the repetition blocks?</a:t>
            </a:r>
          </a:p>
          <a:p>
            <a:endParaRPr lang="en-AU" dirty="0"/>
          </a:p>
          <a:p>
            <a:pPr marL="0" indent="0">
              <a:buNone/>
            </a:pPr>
            <a:endParaRPr lang="en-AU" sz="2000" dirty="0"/>
          </a:p>
        </p:txBody>
      </p:sp>
      <p:sp>
        <p:nvSpPr>
          <p:cNvPr id="3" name="Title 2"/>
          <p:cNvSpPr>
            <a:spLocks noGrp="1"/>
          </p:cNvSpPr>
          <p:nvPr>
            <p:ph type="title"/>
          </p:nvPr>
        </p:nvSpPr>
        <p:spPr>
          <a:xfrm>
            <a:off x="462408" y="139700"/>
            <a:ext cx="6840000" cy="903822"/>
          </a:xfrm>
        </p:spPr>
        <p:txBody>
          <a:bodyPr/>
          <a:lstStyle/>
          <a:p>
            <a:r>
              <a:rPr lang="en-US" dirty="0"/>
              <a:t>Exercise 4.1</a:t>
            </a:r>
          </a:p>
        </p:txBody>
      </p:sp>
      <p:pic>
        <p:nvPicPr>
          <p:cNvPr id="9" name="Picture 8">
            <a:extLst>
              <a:ext uri="{FF2B5EF4-FFF2-40B4-BE49-F238E27FC236}">
                <a16:creationId xmlns:a16="http://schemas.microsoft.com/office/drawing/2014/main" id="{2C4C04A8-18B2-FA42-A148-9DC0FDBA8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28" y="2504677"/>
            <a:ext cx="8531258" cy="2393814"/>
          </a:xfrm>
          <a:prstGeom prst="rect">
            <a:avLst/>
          </a:prstGeom>
        </p:spPr>
      </p:pic>
    </p:spTree>
    <p:extLst>
      <p:ext uri="{BB962C8B-B14F-4D97-AF65-F5344CB8AC3E}">
        <p14:creationId xmlns:p14="http://schemas.microsoft.com/office/powerpoint/2010/main" val="32812797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ECTEDLANGUAGE" val="German Austria"/>
</p:tagLst>
</file>

<file path=ppt/theme/theme1.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Musterpräsentation 16x10 V1.1.potx" id="{50821DC6-1170-4F69-BC0F-BF2469366875}" vid="{788B52EF-C0A8-4B8C-8AD4-D720815E0A05}"/>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ategorie xmlns="dde413db-0745-4f3a-8dca-564dc7ff6f7d">Präsentationen</Kategorie>
    <Beschreibung xmlns="dde413db-0745-4f3a-8dca-564dc7ff6f7d">Musterpräsentation im Format 16:10 (= WU Standard)</Beschreibung>
    <TaxCatchAll xmlns="08b0a3ee-3d2a-451c-9a1a-7e5d5b0c9c77">
      <Value>266</Value>
      <Value>403</Value>
    </TaxCatchAll>
    <DokumentenartTaxHTField0 xmlns="1a8d9a65-8471-4209-a900-f8e11db75e0a">
      <Terms xmlns="http://schemas.microsoft.com/office/infopath/2007/PartnerControls">
        <TermInfo xmlns="http://schemas.microsoft.com/office/infopath/2007/PartnerControls">
          <TermName xmlns="http://schemas.microsoft.com/office/infopath/2007/PartnerControls">Vorlagen</TermName>
          <TermId xmlns="http://schemas.microsoft.com/office/infopath/2007/PartnerControls">17fc50ed-8ad1-47be-ab12-04243fd74ddb</TermId>
        </TermInfo>
      </Terms>
    </DokumentenartTaxHTField0>
    <WU_x0020_ThemaTaxHTField0 xmlns="1a8d9a65-8471-4209-a900-f8e11db75e0a">
      <Terms xmlns="http://schemas.microsoft.com/office/infopath/2007/PartnerControls">
        <TermInfo xmlns="http://schemas.microsoft.com/office/infopath/2007/PartnerControls">
          <TermName xmlns="http://schemas.microsoft.com/office/infopath/2007/PartnerControls">Corporate Design</TermName>
          <TermId xmlns="http://schemas.microsoft.com/office/infopath/2007/PartnerControls">19895bcd-b158-45ae-ab7b-f5ca217dfcec</TermId>
        </TermInfo>
      </Terms>
    </WU_x0020_ThemaTaxHTField0>
    <Format xmlns="dde413db-0745-4f3a-8dca-564dc7ff6f7d">Microsoft Office 2013/2016</Format>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F651A35DF3154DB01328AF51148DAE" ma:contentTypeVersion="1" ma:contentTypeDescription="Ein neues Dokument erstellen." ma:contentTypeScope="" ma:versionID="458c1b80f8d593bdc96b60ff34dd40b4">
  <xsd:schema xmlns:xsd="http://www.w3.org/2001/XMLSchema" xmlns:xs="http://www.w3.org/2001/XMLSchema" xmlns:p="http://schemas.microsoft.com/office/2006/metadata/properties" xmlns:ns2="1a8d9a65-8471-4209-a900-f8e11db75e0a" xmlns:ns3="08b0a3ee-3d2a-451c-9a1a-7e5d5b0c9c77" xmlns:ns4="dde413db-0745-4f3a-8dca-564dc7ff6f7d" targetNamespace="http://schemas.microsoft.com/office/2006/metadata/properties" ma:root="true" ma:fieldsID="2d31116d1a6b5af1b4a8b1ba7152d57a" ns2:_="" ns3:_="" ns4:_="">
    <xsd:import namespace="1a8d9a65-8471-4209-a900-f8e11db75e0a"/>
    <xsd:import namespace="08b0a3ee-3d2a-451c-9a1a-7e5d5b0c9c77"/>
    <xsd:import namespace="dde413db-0745-4f3a-8dca-564dc7ff6f7d"/>
    <xsd:element name="properties">
      <xsd:complexType>
        <xsd:sequence>
          <xsd:element name="documentManagement">
            <xsd:complexType>
              <xsd:all>
                <xsd:element ref="ns2:WU_x0020_ThemaTaxHTField0" minOccurs="0"/>
                <xsd:element ref="ns3:TaxCatchAll" minOccurs="0"/>
                <xsd:element ref="ns2:DokumentenartTaxHTField0" minOccurs="0"/>
                <xsd:element ref="ns4:Beschreibung" minOccurs="0"/>
                <xsd:element ref="ns4:Format" minOccurs="0"/>
                <xsd:element ref="ns4:Kategori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d9a65-8471-4209-a900-f8e11db75e0a" elementFormDefault="qualified">
    <xsd:import namespace="http://schemas.microsoft.com/office/2006/documentManagement/types"/>
    <xsd:import namespace="http://schemas.microsoft.com/office/infopath/2007/PartnerControls"/>
    <xsd:element name="WU_x0020_ThemaTaxHTField0" ma:index="9" nillable="true" ma:taxonomy="true" ma:internalName="WU_x0020_ThemaTaxHTField0" ma:taxonomyFieldName="WU_x0020_Thema" ma:displayName="Schlagwort" ma:default="" ma:fieldId="{a2eb3201-e251-4055-97e9-466604fc777f}" ma:taxonomyMulti="true" ma:sspId="59da4ae5-1217-4de6-bd64-b7a740f353bb" ma:termSetId="c1edca97-812b-4584-b6b5-1e5cade81cae" ma:anchorId="00000000-0000-0000-0000-000000000000" ma:open="true" ma:isKeyword="false">
      <xsd:complexType>
        <xsd:sequence>
          <xsd:element ref="pc:Terms" minOccurs="0" maxOccurs="1"/>
        </xsd:sequence>
      </xsd:complexType>
    </xsd:element>
    <xsd:element name="DokumentenartTaxHTField0" ma:index="12" nillable="true" ma:taxonomy="true" ma:internalName="DokumentenartTaxHTField0" ma:taxonomyFieldName="Dokumentenart" ma:displayName="Dokumentenart" ma:default="" ma:fieldId="{0f2e647f-32b7-4850-b6be-ae358ed71e70}" ma:taxonomyMulti="true" ma:sspId="59da4ae5-1217-4de6-bd64-b7a740f353bb" ma:termSetId="325756d7-e24e-4b6f-ba71-3f779d34c1e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b0a3ee-3d2a-451c-9a1a-7e5d5b0c9c7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6a103bb8-3913-4e3b-a229-080a76572464}" ma:internalName="TaxCatchAll" ma:showField="CatchAllData" ma:web="08b0a3ee-3d2a-451c-9a1a-7e5d5b0c9c7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e413db-0745-4f3a-8dca-564dc7ff6f7d" elementFormDefault="qualified">
    <xsd:import namespace="http://schemas.microsoft.com/office/2006/documentManagement/types"/>
    <xsd:import namespace="http://schemas.microsoft.com/office/infopath/2007/PartnerControls"/>
    <xsd:element name="Beschreibung" ma:index="13" nillable="true" ma:displayName="Beschreibung" ma:internalName="Beschreibung">
      <xsd:simpleType>
        <xsd:restriction base="dms:Note">
          <xsd:maxLength value="255"/>
        </xsd:restriction>
      </xsd:simpleType>
    </xsd:element>
    <xsd:element name="Format" ma:index="14" nillable="true" ma:displayName="Format" ma:format="Dropdown" ma:internalName="Format">
      <xsd:simpleType>
        <xsd:union memberTypes="dms:Text">
          <xsd:simpleType>
            <xsd:restriction base="dms:Choice">
              <xsd:enumeration value="LaTeX"/>
              <xsd:enumeration value="Microsoft Office 2003"/>
              <xsd:enumeration value="Microsoft Office 2007-2013"/>
              <xsd:enumeration value="Microsoft Office 2013/2016"/>
              <xsd:enumeration value="OpenOffice 3.0"/>
            </xsd:restriction>
          </xsd:simpleType>
        </xsd:union>
      </xsd:simpleType>
    </xsd:element>
    <xsd:element name="Kategorie" ma:index="15" nillable="true" ma:displayName="Kategorie" ma:default="Anleitungen" ma:format="Dropdown" ma:internalName="Kategorie">
      <xsd:simpleType>
        <xsd:union memberTypes="dms:Text">
          <xsd:simpleType>
            <xsd:restriction base="dms:Choice">
              <xsd:enumeration value="Anleitungen"/>
              <xsd:enumeration value="Aushänge für Lift und Tür"/>
              <xsd:enumeration value="Basisvorlagen"/>
              <xsd:enumeration value="Brief-/Faxvorlagen"/>
              <xsd:enumeration value="Einladungen"/>
              <xsd:enumeration value="Etiketten"/>
              <xsd:enumeration value="Musterdateien"/>
              <xsd:enumeration value="Namensschilder"/>
              <xsd:enumeration value="Präsentationen"/>
              <xsd:enumeration value="Skripten-Cover"/>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58DFAF-C9AD-4CE5-A221-45D64FB05328}">
  <ds:schemaRefs>
    <ds:schemaRef ds:uri="1a8d9a65-8471-4209-a900-f8e11db75e0a"/>
    <ds:schemaRef ds:uri="http://purl.org/dc/terms/"/>
    <ds:schemaRef ds:uri="http://schemas.openxmlformats.org/package/2006/metadata/core-properties"/>
    <ds:schemaRef ds:uri="http://purl.org/dc/dcmitype/"/>
    <ds:schemaRef ds:uri="http://schemas.microsoft.com/office/infopath/2007/PartnerControls"/>
    <ds:schemaRef ds:uri="dde413db-0745-4f3a-8dca-564dc7ff6f7d"/>
    <ds:schemaRef ds:uri="http://purl.org/dc/elements/1.1/"/>
    <ds:schemaRef ds:uri="http://schemas.microsoft.com/office/2006/metadata/properties"/>
    <ds:schemaRef ds:uri="http://schemas.microsoft.com/office/2006/documentManagement/types"/>
    <ds:schemaRef ds:uri="08b0a3ee-3d2a-451c-9a1a-7e5d5b0c9c77"/>
    <ds:schemaRef ds:uri="http://www.w3.org/XML/1998/namespace"/>
  </ds:schemaRefs>
</ds:datastoreItem>
</file>

<file path=customXml/itemProps2.xml><?xml version="1.0" encoding="utf-8"?>
<ds:datastoreItem xmlns:ds="http://schemas.openxmlformats.org/officeDocument/2006/customXml" ds:itemID="{E1B19F04-C1AE-47E9-9133-474D1173C9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d9a65-8471-4209-a900-f8e11db75e0a"/>
    <ds:schemaRef ds:uri="08b0a3ee-3d2a-451c-9a1a-7e5d5b0c9c77"/>
    <ds:schemaRef ds:uri="dde413db-0745-4f3a-8dca-564dc7ff6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46B3ED-06B1-4DE8-9648-0F78B5B453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WU Musterpr%C3%A4sentation 16x10</Template>
  <TotalTime>0</TotalTime>
  <Words>3384</Words>
  <Application>Microsoft Macintosh PowerPoint</Application>
  <PresentationFormat>On-screen Show (16:10)</PresentationFormat>
  <Paragraphs>462</Paragraphs>
  <Slides>84</Slides>
  <Notes>65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2" baseType="lpstr">
      <vt:lpstr>ＭＳ Ｐゴシック</vt:lpstr>
      <vt:lpstr>Arial</vt:lpstr>
      <vt:lpstr>Georgia</vt:lpstr>
      <vt:lpstr>Times New Roman</vt:lpstr>
      <vt:lpstr>Verdana</vt:lpstr>
      <vt:lpstr>Wingdings</vt:lpstr>
      <vt:lpstr>WU 16:10</vt:lpstr>
      <vt:lpstr>Visio</vt:lpstr>
      <vt:lpstr>Chapter 4: Advanced Process Modeling</vt:lpstr>
      <vt:lpstr>Process Modeling in the BPM Lifecycle</vt:lpstr>
      <vt:lpstr>Chapter 4: Advanced Process Modeling</vt:lpstr>
      <vt:lpstr>More on rework and repetition</vt:lpstr>
      <vt:lpstr>Block-structured repetition: Loop Activity</vt:lpstr>
      <vt:lpstr>Example: block-structured repetition</vt:lpstr>
      <vt:lpstr>Loop Activity or (Arbitrary) Cycle?</vt:lpstr>
      <vt:lpstr>Arbitrary Cycles</vt:lpstr>
      <vt:lpstr>Exercise 4.1</vt:lpstr>
      <vt:lpstr>Exercise 4.1</vt:lpstr>
      <vt:lpstr>Example: multi-instance activity</vt:lpstr>
      <vt:lpstr>Solution: without multi-instance activity</vt:lpstr>
      <vt:lpstr>Parallel repetition: multi-instance activity</vt:lpstr>
      <vt:lpstr>Solution: with multi-instance activity</vt:lpstr>
      <vt:lpstr>Further example: multi-instance activity</vt:lpstr>
      <vt:lpstr>Solution: multi-instance activity</vt:lpstr>
      <vt:lpstr>Our order-to-cash example… now with pools, messages and MI markers</vt:lpstr>
      <vt:lpstr>Exercise 4.2</vt:lpstr>
      <vt:lpstr>Uncontrolled Repetition: Ad-hoc sub-process</vt:lpstr>
      <vt:lpstr>Example: Ad-hoc sub-process</vt:lpstr>
      <vt:lpstr>Exercise 4.3: Army recruitment</vt:lpstr>
      <vt:lpstr>Chapter 4: Advanced Process Modeling</vt:lpstr>
      <vt:lpstr>How do we model this scenario?</vt:lpstr>
      <vt:lpstr>Events handling</vt:lpstr>
      <vt:lpstr>BPMN event types</vt:lpstr>
      <vt:lpstr>Example: message events</vt:lpstr>
      <vt:lpstr>Comparison with sending/receiving tasks</vt:lpstr>
      <vt:lpstr>So, when to use what?</vt:lpstr>
      <vt:lpstr>Typed or Untyped Event?</vt:lpstr>
      <vt:lpstr>Exercise 4.4</vt:lpstr>
      <vt:lpstr>Temporal events</vt:lpstr>
      <vt:lpstr>Example: temporal events</vt:lpstr>
      <vt:lpstr>Coming back to our scenario…</vt:lpstr>
      <vt:lpstr>Multiple start events</vt:lpstr>
      <vt:lpstr>Exercise 4.4: Internet Service Provider</vt:lpstr>
      <vt:lpstr>Racing events: Event-based decision</vt:lpstr>
      <vt:lpstr>Example: Event-based decision</vt:lpstr>
      <vt:lpstr>Exercise 4.6: Stock replenishment</vt:lpstr>
      <vt:lpstr>Matching choices in different business parties</vt:lpstr>
      <vt:lpstr>What’s wrong with this collaboration diagram?</vt:lpstr>
      <vt:lpstr>Solution</vt:lpstr>
      <vt:lpstr>Exercise 4.7</vt:lpstr>
      <vt:lpstr>Recap: message and timer events</vt:lpstr>
      <vt:lpstr>Chapter 4: Advanced Process Modeling</vt:lpstr>
      <vt:lpstr>Process abortion</vt:lpstr>
      <vt:lpstr>Example 1: terminate event</vt:lpstr>
      <vt:lpstr>Example 2: terminate event</vt:lpstr>
      <vt:lpstr>Exercise 4.8</vt:lpstr>
      <vt:lpstr>Exception handling</vt:lpstr>
      <vt:lpstr>Internal exception: error event</vt:lpstr>
      <vt:lpstr>Example: internal exception</vt:lpstr>
      <vt:lpstr>Solution: internal exception</vt:lpstr>
      <vt:lpstr>One more example: internal exception</vt:lpstr>
      <vt:lpstr>Solution: internal exception</vt:lpstr>
      <vt:lpstr>Example: external exception</vt:lpstr>
      <vt:lpstr>Solution: external exception</vt:lpstr>
      <vt:lpstr>Exercise 4.9</vt:lpstr>
      <vt:lpstr>Exercise 4.10: activity timeout</vt:lpstr>
      <vt:lpstr>Solution: activity timeout</vt:lpstr>
      <vt:lpstr>Example: Non-interrupting boundary events</vt:lpstr>
      <vt:lpstr>Non-interrupting boundary events</vt:lpstr>
      <vt:lpstr>Solution: non-interrupting boundary events</vt:lpstr>
      <vt:lpstr>Exercise 4.11</vt:lpstr>
      <vt:lpstr>Exercise 4.11</vt:lpstr>
      <vt:lpstr>Complex Exceptions</vt:lpstr>
      <vt:lpstr>Complex Exceptions: Signal event</vt:lpstr>
      <vt:lpstr>Solution: non-interrupting event + signal event</vt:lpstr>
      <vt:lpstr>Event sub-process</vt:lpstr>
      <vt:lpstr>Example: event sub-process</vt:lpstr>
      <vt:lpstr>PowerPoint Presentation</vt:lpstr>
      <vt:lpstr>Exercise 4.12</vt:lpstr>
      <vt:lpstr>Example: activity compensation</vt:lpstr>
      <vt:lpstr>Activity compensation</vt:lpstr>
      <vt:lpstr>Solution: activity compensation</vt:lpstr>
      <vt:lpstr>Compensate event</vt:lpstr>
      <vt:lpstr>Exercise 4.13</vt:lpstr>
      <vt:lpstr>Recap: Events</vt:lpstr>
      <vt:lpstr>Chapter 4: Advanced Process Modeling</vt:lpstr>
      <vt:lpstr>Processes and Business Rules</vt:lpstr>
      <vt:lpstr>Example: conditional event</vt:lpstr>
      <vt:lpstr>Exercise 4.14</vt:lpstr>
      <vt:lpstr>Chapter 4: Advanced Process Modeling</vt:lpstr>
      <vt:lpstr>Recap</vt:lpstr>
      <vt:lpstr>Recap (cont‘ed)</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2018-01-12T14:33:51Z</dcterms:created>
  <dcterms:modified xsi:type="dcterms:W3CDTF">2018-02-17T12:18:53Z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U Thema">
    <vt:lpwstr>403;#Corporate Design|19895bcd-b158-45ae-ab7b-f5ca217dfcec</vt:lpwstr>
  </property>
  <property fmtid="{D5CDD505-2E9C-101B-9397-08002B2CF9AE}" pid="3" name="Dokumentenart">
    <vt:lpwstr>266;#Vorlagen|17fc50ed-8ad1-47be-ab12-04243fd74ddb</vt:lpwstr>
  </property>
  <property fmtid="{D5CDD505-2E9C-101B-9397-08002B2CF9AE}" pid="4" name="ContentTypeId">
    <vt:lpwstr>0x010100BCF651A35DF3154DB01328AF51148DAE</vt:lpwstr>
  </property>
</Properties>
</file>